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  <p:sldMasterId id="2147483660" r:id="rId5"/>
  </p:sldMasterIdLst>
  <p:notesMasterIdLst>
    <p:notesMasterId r:id="rId32"/>
  </p:notesMasterIdLst>
  <p:sldIdLst>
    <p:sldId id="31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313" r:id="rId23"/>
    <p:sldId id="273" r:id="rId24"/>
    <p:sldId id="274" r:id="rId25"/>
    <p:sldId id="275" r:id="rId26"/>
    <p:sldId id="276" r:id="rId27"/>
    <p:sldId id="277" r:id="rId28"/>
    <p:sldId id="278" r:id="rId29"/>
    <p:sldId id="314" r:id="rId30"/>
    <p:sldId id="31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2E58"/>
    <a:srgbClr val="092952"/>
    <a:srgbClr val="041E42"/>
    <a:srgbClr val="030001"/>
    <a:srgbClr val="3B3C3B"/>
    <a:srgbClr val="989798"/>
    <a:srgbClr val="B0A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8" autoAdjust="0"/>
    <p:restoredTop sz="81235" autoAdjust="0"/>
  </p:normalViewPr>
  <p:slideViewPr>
    <p:cSldViewPr snapToGrid="0" snapToObjects="1">
      <p:cViewPr varScale="1">
        <p:scale>
          <a:sx n="89" d="100"/>
          <a:sy n="89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tzsimons, Catherine A." userId="4957fab1-89eb-4a9a-b1bd-5b999f3faa12" providerId="ADAL" clId="{08C565A1-DFBA-4FA1-8A66-7BDBCC1EC72B}"/>
    <pc:docChg chg="undo custSel modSld modMainMaster">
      <pc:chgData name="Fitzsimons, Catherine A." userId="4957fab1-89eb-4a9a-b1bd-5b999f3faa12" providerId="ADAL" clId="{08C565A1-DFBA-4FA1-8A66-7BDBCC1EC72B}" dt="2025-10-01T08:54:16.519" v="42" actId="14100"/>
      <pc:docMkLst>
        <pc:docMk/>
      </pc:docMkLst>
      <pc:sldMasterChg chg="addSldLayout delSldLayout modSldLayout">
        <pc:chgData name="Fitzsimons, Catherine A." userId="4957fab1-89eb-4a9a-b1bd-5b999f3faa12" providerId="ADAL" clId="{08C565A1-DFBA-4FA1-8A66-7BDBCC1EC72B}" dt="2025-10-01T08:54:16.519" v="42" actId="14100"/>
        <pc:sldMasterMkLst>
          <pc:docMk/>
          <pc:sldMasterMk cId="72821857" sldId="2147483660"/>
        </pc:sldMasterMkLst>
        <pc:sldLayoutChg chg="del">
          <pc:chgData name="Fitzsimons, Catherine A." userId="4957fab1-89eb-4a9a-b1bd-5b999f3faa12" providerId="ADAL" clId="{08C565A1-DFBA-4FA1-8A66-7BDBCC1EC72B}" dt="2025-10-01T08:52:19.265" v="1" actId="2696"/>
          <pc:sldLayoutMkLst>
            <pc:docMk/>
            <pc:sldMasterMk cId="72821857" sldId="2147483660"/>
            <pc:sldLayoutMk cId="3379972131" sldId="2147483661"/>
          </pc:sldLayoutMkLst>
        </pc:sldLayoutChg>
        <pc:sldLayoutChg chg="modSp mod">
          <pc:chgData name="Fitzsimons, Catherine A." userId="4957fab1-89eb-4a9a-b1bd-5b999f3faa12" providerId="ADAL" clId="{08C565A1-DFBA-4FA1-8A66-7BDBCC1EC72B}" dt="2025-10-01T08:54:16.519" v="42" actId="14100"/>
          <pc:sldLayoutMkLst>
            <pc:docMk/>
            <pc:sldMasterMk cId="72821857" sldId="2147483660"/>
            <pc:sldLayoutMk cId="3998649564" sldId="2147483662"/>
          </pc:sldLayoutMkLst>
          <pc:picChg chg="mod">
            <ac:chgData name="Fitzsimons, Catherine A." userId="4957fab1-89eb-4a9a-b1bd-5b999f3faa12" providerId="ADAL" clId="{08C565A1-DFBA-4FA1-8A66-7BDBCC1EC72B}" dt="2025-10-01T08:54:16.519" v="42" actId="14100"/>
            <ac:picMkLst>
              <pc:docMk/>
              <pc:sldMasterMk cId="72821857" sldId="2147483660"/>
              <pc:sldLayoutMk cId="3998649564" sldId="2147483662"/>
              <ac:picMk id="3" creationId="{CCBAE1BE-D18F-96F6-151C-D88CED6C148F}"/>
            </ac:picMkLst>
          </pc:picChg>
        </pc:sldLayoutChg>
        <pc:sldLayoutChg chg="del">
          <pc:chgData name="Fitzsimons, Catherine A." userId="4957fab1-89eb-4a9a-b1bd-5b999f3faa12" providerId="ADAL" clId="{08C565A1-DFBA-4FA1-8A66-7BDBCC1EC72B}" dt="2025-10-01T08:52:15.284" v="0" actId="2696"/>
          <pc:sldLayoutMkLst>
            <pc:docMk/>
            <pc:sldMasterMk cId="72821857" sldId="2147483660"/>
            <pc:sldLayoutMk cId="3884997738" sldId="2147483663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24.136" v="2" actId="2696"/>
          <pc:sldLayoutMkLst>
            <pc:docMk/>
            <pc:sldMasterMk cId="72821857" sldId="2147483660"/>
            <pc:sldLayoutMk cId="3655498841" sldId="2147483664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26.707" v="3" actId="2696"/>
          <pc:sldLayoutMkLst>
            <pc:docMk/>
            <pc:sldMasterMk cId="72821857" sldId="2147483660"/>
            <pc:sldLayoutMk cId="1882207109" sldId="2147483665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28.900" v="4" actId="2696"/>
          <pc:sldLayoutMkLst>
            <pc:docMk/>
            <pc:sldMasterMk cId="72821857" sldId="2147483660"/>
            <pc:sldLayoutMk cId="2414293020" sldId="2147483666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31.292" v="5" actId="2696"/>
          <pc:sldLayoutMkLst>
            <pc:docMk/>
            <pc:sldMasterMk cId="72821857" sldId="2147483660"/>
            <pc:sldLayoutMk cId="948323983" sldId="2147483667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33.150" v="6" actId="2696"/>
          <pc:sldLayoutMkLst>
            <pc:docMk/>
            <pc:sldMasterMk cId="72821857" sldId="2147483660"/>
            <pc:sldLayoutMk cId="289965740" sldId="2147483668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35.364" v="7" actId="2696"/>
          <pc:sldLayoutMkLst>
            <pc:docMk/>
            <pc:sldMasterMk cId="72821857" sldId="2147483660"/>
            <pc:sldLayoutMk cId="4238599454" sldId="2147483669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37.844" v="8" actId="2696"/>
          <pc:sldLayoutMkLst>
            <pc:docMk/>
            <pc:sldMasterMk cId="72821857" sldId="2147483660"/>
            <pc:sldLayoutMk cId="1356032934" sldId="2147483670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39.850" v="9" actId="2696"/>
          <pc:sldLayoutMkLst>
            <pc:docMk/>
            <pc:sldMasterMk cId="72821857" sldId="2147483660"/>
            <pc:sldLayoutMk cId="1417198227" sldId="2147483671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41.808" v="10" actId="2696"/>
          <pc:sldLayoutMkLst>
            <pc:docMk/>
            <pc:sldMasterMk cId="72821857" sldId="2147483660"/>
            <pc:sldLayoutMk cId="507875593" sldId="2147483672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43.714" v="11" actId="2696"/>
          <pc:sldLayoutMkLst>
            <pc:docMk/>
            <pc:sldMasterMk cId="72821857" sldId="2147483660"/>
            <pc:sldLayoutMk cId="4187582544" sldId="2147483673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45.752" v="12" actId="2696"/>
          <pc:sldLayoutMkLst>
            <pc:docMk/>
            <pc:sldMasterMk cId="72821857" sldId="2147483660"/>
            <pc:sldLayoutMk cId="2089500559" sldId="2147483674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47.943" v="13" actId="2696"/>
          <pc:sldLayoutMkLst>
            <pc:docMk/>
            <pc:sldMasterMk cId="72821857" sldId="2147483660"/>
            <pc:sldLayoutMk cId="1851255337" sldId="2147483675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49.838" v="14" actId="2696"/>
          <pc:sldLayoutMkLst>
            <pc:docMk/>
            <pc:sldMasterMk cId="72821857" sldId="2147483660"/>
            <pc:sldLayoutMk cId="2195619792" sldId="2147483676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51.671" v="15" actId="2696"/>
          <pc:sldLayoutMkLst>
            <pc:docMk/>
            <pc:sldMasterMk cId="72821857" sldId="2147483660"/>
            <pc:sldLayoutMk cId="2370433081" sldId="2147483677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53.377" v="16" actId="2696"/>
          <pc:sldLayoutMkLst>
            <pc:docMk/>
            <pc:sldMasterMk cId="72821857" sldId="2147483660"/>
            <pc:sldLayoutMk cId="4076535755" sldId="2147483678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55.419" v="17" actId="2696"/>
          <pc:sldLayoutMkLst>
            <pc:docMk/>
            <pc:sldMasterMk cId="72821857" sldId="2147483660"/>
            <pc:sldLayoutMk cId="1498509888" sldId="2147483679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2:57.958" v="18" actId="2696"/>
          <pc:sldLayoutMkLst>
            <pc:docMk/>
            <pc:sldMasterMk cId="72821857" sldId="2147483660"/>
            <pc:sldLayoutMk cId="4100797420" sldId="2147483680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00.829" v="19" actId="2696"/>
          <pc:sldLayoutMkLst>
            <pc:docMk/>
            <pc:sldMasterMk cId="72821857" sldId="2147483660"/>
            <pc:sldLayoutMk cId="2078353359" sldId="2147483681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02.874" v="20" actId="2696"/>
          <pc:sldLayoutMkLst>
            <pc:docMk/>
            <pc:sldMasterMk cId="72821857" sldId="2147483660"/>
            <pc:sldLayoutMk cId="2324420419" sldId="2147483682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09.127" v="22" actId="2696"/>
          <pc:sldLayoutMkLst>
            <pc:docMk/>
            <pc:sldMasterMk cId="72821857" sldId="2147483660"/>
            <pc:sldLayoutMk cId="3007334349" sldId="2147483683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13.024" v="24" actId="2696"/>
          <pc:sldLayoutMkLst>
            <pc:docMk/>
            <pc:sldMasterMk cId="72821857" sldId="2147483660"/>
            <pc:sldLayoutMk cId="3063983671" sldId="2147483684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14.715" v="25" actId="2696"/>
          <pc:sldLayoutMkLst>
            <pc:docMk/>
            <pc:sldMasterMk cId="72821857" sldId="2147483660"/>
            <pc:sldLayoutMk cId="907514583" sldId="2147483685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16.606" v="26" actId="2696"/>
          <pc:sldLayoutMkLst>
            <pc:docMk/>
            <pc:sldMasterMk cId="72821857" sldId="2147483660"/>
            <pc:sldLayoutMk cId="3150724639" sldId="2147483686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18.898" v="27" actId="2696"/>
          <pc:sldLayoutMkLst>
            <pc:docMk/>
            <pc:sldMasterMk cId="72821857" sldId="2147483660"/>
            <pc:sldLayoutMk cId="1357129617" sldId="2147483687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21.924" v="28" actId="2696"/>
          <pc:sldLayoutMkLst>
            <pc:docMk/>
            <pc:sldMasterMk cId="72821857" sldId="2147483660"/>
            <pc:sldLayoutMk cId="3057962227" sldId="2147483688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24.748" v="29" actId="2696"/>
          <pc:sldLayoutMkLst>
            <pc:docMk/>
            <pc:sldMasterMk cId="72821857" sldId="2147483660"/>
            <pc:sldLayoutMk cId="2857196862" sldId="2147483689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26.987" v="30" actId="2696"/>
          <pc:sldLayoutMkLst>
            <pc:docMk/>
            <pc:sldMasterMk cId="72821857" sldId="2147483660"/>
            <pc:sldLayoutMk cId="3790707230" sldId="2147483690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29.365" v="31" actId="2696"/>
          <pc:sldLayoutMkLst>
            <pc:docMk/>
            <pc:sldMasterMk cId="72821857" sldId="2147483660"/>
            <pc:sldLayoutMk cId="3400566318" sldId="2147483691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31.472" v="32" actId="2696"/>
          <pc:sldLayoutMkLst>
            <pc:docMk/>
            <pc:sldMasterMk cId="72821857" sldId="2147483660"/>
            <pc:sldLayoutMk cId="2197571905" sldId="2147483692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33.493" v="33" actId="2696"/>
          <pc:sldLayoutMkLst>
            <pc:docMk/>
            <pc:sldMasterMk cId="72821857" sldId="2147483660"/>
            <pc:sldLayoutMk cId="1826094917" sldId="2147483693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35.403" v="34" actId="2696"/>
          <pc:sldLayoutMkLst>
            <pc:docMk/>
            <pc:sldMasterMk cId="72821857" sldId="2147483660"/>
            <pc:sldLayoutMk cId="1990957708" sldId="2147483694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37.203" v="35" actId="2696"/>
          <pc:sldLayoutMkLst>
            <pc:docMk/>
            <pc:sldMasterMk cId="72821857" sldId="2147483660"/>
            <pc:sldLayoutMk cId="1086816604" sldId="2147483695"/>
          </pc:sldLayoutMkLst>
        </pc:sldLayoutChg>
        <pc:sldLayoutChg chg="del">
          <pc:chgData name="Fitzsimons, Catherine A." userId="4957fab1-89eb-4a9a-b1bd-5b999f3faa12" providerId="ADAL" clId="{08C565A1-DFBA-4FA1-8A66-7BDBCC1EC72B}" dt="2025-10-01T08:53:39.263" v="36" actId="2696"/>
          <pc:sldLayoutMkLst>
            <pc:docMk/>
            <pc:sldMasterMk cId="72821857" sldId="2147483660"/>
            <pc:sldLayoutMk cId="2841882575" sldId="2147483696"/>
          </pc:sldLayoutMkLst>
        </pc:sldLayoutChg>
        <pc:sldLayoutChg chg="add del mod modTransition">
          <pc:chgData name="Fitzsimons, Catherine A." userId="4957fab1-89eb-4a9a-b1bd-5b999f3faa12" providerId="ADAL" clId="{08C565A1-DFBA-4FA1-8A66-7BDBCC1EC72B}" dt="2025-10-01T08:53:10.987" v="23" actId="2696"/>
          <pc:sldLayoutMkLst>
            <pc:docMk/>
            <pc:sldMasterMk cId="72821857" sldId="2147483660"/>
            <pc:sldLayoutMk cId="53398581" sldId="214748369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29277-1157-F34D-89BB-F7F4C9DAC51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73716-D610-574A-B831-08DC6F3D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9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Image: </a:t>
            </a:r>
            <a:r>
              <a:rPr lang="en-GB" b="0" dirty="0"/>
              <a:t>The Nile by night</a:t>
            </a:r>
          </a:p>
          <a:p>
            <a:r>
              <a:rPr lang="en-GB" b="1" dirty="0"/>
              <a:t>Photo link: </a:t>
            </a:r>
            <a:r>
              <a:rPr lang="en-GB" dirty="0"/>
              <a:t>https://www.flickr.com/photos/timpeake/27550621276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44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taking these pictures different to taking those you take for fun?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dirty="0"/>
              <a:t>Scotland and Northern Ireland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https://www.flickr.com/photos/timpeake/26308188144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90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support do you get from the ground when taking these?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(Precise time details? Maps? Weather forecasts?)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dirty="0"/>
              <a:t>Mount Everest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https://www.flickr.com/photos/timpeake/25876212454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28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internet connection is rather slow, I believe.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all of those on the Gateway, or a sequence used for time-lapse, sent back?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there a separate channel? Do they have to go overnight or what?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212124"/>
                </a:solidFill>
                <a:effectLst/>
                <a:latin typeface="Proxima Nova"/>
              </a:rPr>
              <a:t>Munich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Photo link: </a:t>
            </a:r>
            <a:r>
              <a:rPr lang="en-US" dirty="0"/>
              <a:t>https://www.flickr.com/photos/timpeake/27225801116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88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spectacular images of natural formations.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there natural feature or environment that took you by surprise? Why?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212124"/>
                </a:solidFill>
                <a:effectLst/>
                <a:latin typeface="Proxima Nova"/>
              </a:rPr>
              <a:t>A reef edge in the Bahamas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https://www.flickr.com/photos/timpeake/26194524890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27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mentioned being able to tell spring was coming.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that a kind of general colour change or were there some specifics that pointed it out?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212124"/>
                </a:solidFill>
                <a:effectLst/>
                <a:latin typeface="Proxima Nova"/>
              </a:rPr>
              <a:t>The Isle of Wight and Southern England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https://www.flickr.com/photos/timpeake/26817438581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93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used this picture to talk about how it’s sometimes easy to recognise a particular crop from space.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there any other agricultural things that you were able to recognise?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212124"/>
                </a:solidFill>
                <a:effectLst/>
                <a:latin typeface="Proxima Nova"/>
              </a:rPr>
              <a:t>Constanta, an ancient city in Romania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https://www.flickr.com/photos/timpeake/26719983336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65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about other human impacts on the environment?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there any that particularly shocked or surprised you – either by how visible or invisible they were?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4C4C4C"/>
                </a:solidFill>
                <a:effectLst/>
                <a:latin typeface="Verdana" panose="020B0604030504040204" pitchFamily="34" charset="0"/>
              </a:rPr>
              <a:t>Lake Oahe, South Dakota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https://www.flickr.com/photos/timpeake/24115852989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7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we have over 30 years of more or less continuous satellite imagery of the earth, it is very helpful for monitoring change. You were only there for a short period of time, but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you see any evidence of changes – natural or man-made – that stood out?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(even if only weather systems!)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4C4C4C"/>
                </a:solidFill>
                <a:effectLst/>
                <a:latin typeface="Verdana" panose="020B0604030504040204" pitchFamily="34" charset="0"/>
              </a:rPr>
              <a:t>James Bay, Canada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https://www.flickr.com/photos/timpeake/25330501814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66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16D3B-1DED-D8DA-A939-E7FEC8B17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7E3D59-A66E-27F6-3549-886031420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7CFC1-F022-4489-A7E9-0796C63F2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about weather systems?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you able to watch those develop?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4C4C4C"/>
                </a:solidFill>
                <a:effectLst/>
                <a:latin typeface="Verdana" panose="020B0604030504040204" pitchFamily="34" charset="0"/>
              </a:rPr>
              <a:t>Cyclone Debbie from the OCLI instrument on Copernicus Sentinel 3 (some artificial colours)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https://www.esa.int/ESA_Multimedia/Images/2017/03/Cyclone_Debbie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5D75C-8414-87DE-F7B6-3789370562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24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 is used for disaster prevention and response: flood management or monitoring fires for example. You shared pictures of floods in the North of England and a huge fire in Canada, as well as Etna having a cheeky smoke – pretty cool comment that one!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does it feel watching something like that unfold from space rather than reading about it or seeing it on the news?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4C4C4C"/>
                </a:solidFill>
                <a:effectLst/>
                <a:latin typeface="Verdana" panose="020B0604030504040204" pitchFamily="34" charset="0"/>
              </a:rPr>
              <a:t>Wildfire, Fort McMurray, Canada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/>
              <a:t>Photo link: </a:t>
            </a:r>
            <a:r>
              <a:rPr lang="en-US" dirty="0"/>
              <a:t>https://www.flickr.com/photos/timpeake/26804235402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4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all enjoyed your tweets and pictures and now enjoying the book.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astronauts don’t take (or at least don’t use social media to share) their photographs.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did you choose to do so?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 of 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Hello, is this Planet Earth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Tim Peake, logo of the Principia mission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71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 photos you took do you think is the most revealing/useful/important? Why?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4C4C4C"/>
                </a:solidFill>
                <a:effectLst/>
                <a:latin typeface="Verdana" panose="020B0604030504040204" pitchFamily="34" charset="0"/>
              </a:rPr>
              <a:t>Brine ponds for producing lithium, Atacama Desert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/>
              <a:t>Photo link: </a:t>
            </a:r>
            <a:r>
              <a:rPr lang="en-US" dirty="0"/>
              <a:t>https://www.flickr.com/photos/timpeake/25129234634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2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us about the iceberg.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you expecting to see it again?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you certain it was the same one straight away, or did you have to go back and look at the old pic?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dirty="0"/>
              <a:t>Two views of </a:t>
            </a:r>
            <a:r>
              <a:rPr lang="en-GB" b="0" i="0" dirty="0">
                <a:solidFill>
                  <a:srgbClr val="4C4C4C"/>
                </a:solidFill>
                <a:effectLst/>
                <a:latin typeface="Verdana" panose="020B0604030504040204" pitchFamily="34" charset="0"/>
              </a:rPr>
              <a:t>iceberg A56 (Bonus: you can see the path it took in this animation https://www.youtube.com/watch?v=6yeZmeULesA)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links: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https://www.flickr.com/photos/timpeake/26935119663 and  https://www.flickr.com/photos/timpeake/26017552382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86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Thomas jokes about his #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pyramidfail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there anywhere you hoped to see/snap that you didn’t catch?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4C4C4C"/>
                </a:solidFill>
                <a:effectLst/>
                <a:latin typeface="Verdana" panose="020B0604030504040204" pitchFamily="34" charset="0"/>
              </a:rPr>
              <a:t>The Great Pyramids of Giza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https://www.flickr.com/photos/timpeake/25920283704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93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You’ve said Patagonia is a place you enjoyed photographing – why?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4C4C4C"/>
                </a:solidFill>
                <a:effectLst/>
                <a:latin typeface="Verdana" panose="020B0604030504040204" pitchFamily="34" charset="0"/>
              </a:rPr>
              <a:t>A Patagonian glacier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https://www.flickr.com/photos/timpeake/25445400054/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08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about Eddie and Izzy, the Astro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you get to see any of their photographs?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4C4C4C"/>
                </a:solidFill>
                <a:effectLst/>
                <a:latin typeface="Verdana" panose="020B0604030504040204" pitchFamily="34" charset="0"/>
              </a:rPr>
              <a:t>An Astro Pi looking out of one of the EO windows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https://www.flickr.com/photos/timpeake/24812578293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23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F8192-9077-89DF-13EA-530D88948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8A2B1-1453-B4B0-37C5-1FE30AC1C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0F5A7B-0D31-2598-62A4-C8F455F49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has your geography improved?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i="0" dirty="0">
                <a:solidFill>
                  <a:srgbClr val="4C4C4C"/>
                </a:solidFill>
                <a:effectLst/>
                <a:latin typeface="Verdana" panose="020B0604030504040204" pitchFamily="34" charset="0"/>
              </a:rPr>
              <a:t>Desert near </a:t>
            </a:r>
            <a:r>
              <a:rPr lang="en-GB" b="0" i="0" dirty="0" err="1">
                <a:solidFill>
                  <a:srgbClr val="4C4C4C"/>
                </a:solidFill>
                <a:effectLst/>
                <a:latin typeface="Verdana" panose="020B0604030504040204" pitchFamily="34" charset="0"/>
              </a:rPr>
              <a:t>Ennedi</a:t>
            </a:r>
            <a:r>
              <a:rPr lang="en-GB" b="0" i="0" dirty="0">
                <a:solidFill>
                  <a:srgbClr val="4C4C4C"/>
                </a:solidFill>
                <a:effectLst/>
                <a:latin typeface="Verdana" panose="020B0604030504040204" pitchFamily="34" charset="0"/>
              </a:rPr>
              <a:t>, Chad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https://www.flickr.com/photos/timpeake/24994663143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B40BB-6328-A034-2741-CF72435AD3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66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7F4CA-309E-11AA-E0C4-FC4BBCDC6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338AB5-17E6-9CB3-0765-1DF2E1CC1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4D4FE7-448F-A320-B082-E069B3F7F0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F954A-F9D1-8E56-93B4-E96BF8418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69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these cameras have very long lenses, but no longer than you might see on a sports reporter’s camera.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they modified in any way for taking pictures of the Earth from Space?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dirty="0"/>
              <a:t>The camera store on the ISS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Photo link: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https://www.flickr.com/photos/timpeake/26721236693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7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about the settings you use?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Shutter speed, aperture, ISO?</a:t>
            </a:r>
          </a:p>
          <a:p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1" dirty="0"/>
              <a:t>Image: </a:t>
            </a:r>
            <a:r>
              <a:rPr lang="en-GB" b="0" dirty="0"/>
              <a:t>London by night</a:t>
            </a:r>
          </a:p>
          <a:p>
            <a:r>
              <a:rPr lang="en-GB" b="1" dirty="0"/>
              <a:t>Photo link: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https://www.flickr.com/photos/timpeake/24608274142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67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ask visitors to our stand at events what they think might make it difficult to take a picture of the Earth from space difficult, they nearly always say ‘no gravity.’ 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actual problems?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dirty="0"/>
              <a:t>Tim in the cupola of the ISS</a:t>
            </a:r>
          </a:p>
          <a:p>
            <a:r>
              <a:rPr lang="en-GB" b="1" dirty="0"/>
              <a:t>Photo link: </a:t>
            </a:r>
            <a:r>
              <a:rPr lang="en-GB" b="0" dirty="0"/>
              <a:t>https://www.esa.int/ESA_Multimedia/Images/2018/09/Tim_Peake_on_the_ISS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23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  <a:latin typeface="Helvetica" charset="0"/>
                <a:ea typeface="Calibri" charset="0"/>
                <a:cs typeface="Times New Roman" charset="0"/>
              </a:rPr>
              <a:t>Obviously cloud cover affects the photos you can take – although they make spectacular images in their own right – but </a:t>
            </a:r>
          </a:p>
          <a:p>
            <a:r>
              <a:rPr lang="en-GB" b="1" dirty="0">
                <a:effectLst/>
                <a:latin typeface="Helvetica" charset="0"/>
                <a:ea typeface="Calibri" charset="0"/>
                <a:cs typeface="Times New Roman" charset="0"/>
              </a:rPr>
              <a:t>what other things can make it difficult to get a photograph of a particular target?</a:t>
            </a:r>
          </a:p>
          <a:p>
            <a:endParaRPr lang="en-GB" b="1" dirty="0">
              <a:effectLst/>
              <a:latin typeface="Helvetica" charset="0"/>
              <a:ea typeface="Calibri" charset="0"/>
              <a:cs typeface="Times New Roman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dirty="0"/>
              <a:t>High cloud</a:t>
            </a:r>
          </a:p>
          <a:p>
            <a:r>
              <a:rPr lang="en-GB" b="1" dirty="0">
                <a:effectLst/>
                <a:latin typeface="Helvetica" charset="0"/>
                <a:ea typeface="Calibri" charset="0"/>
                <a:cs typeface="Times New Roman" charset="0"/>
              </a:rPr>
              <a:t>Photo link: </a:t>
            </a:r>
            <a:r>
              <a:rPr lang="en-GB" b="0" dirty="0">
                <a:effectLst/>
                <a:latin typeface="Helvetica" charset="0"/>
                <a:ea typeface="Calibri" charset="0"/>
                <a:cs typeface="Times New Roman" charset="0"/>
              </a:rPr>
              <a:t>https://www.flickr.com/photos/timpeake/27282110722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57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there’s something you particularly want to photograph, 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you sneak away from work to do it – or get it built into your timetable in some way? 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do you just have to hope that you have some free time that corresponds to a good pass? </a:t>
            </a:r>
          </a:p>
          <a:p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dirty="0"/>
              <a:t>Dubai showing artificial resort islands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https://www.flickr.com/photos/timpeake/25766177983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22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your photographs of the Earth is your favourite? Why?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dirty="0"/>
              <a:t>British Isles under an aurora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https://www.flickr.com/photos/timpeake/26003241950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4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tend to think about EO in terms of satellites, like the ESA Copernicus Sentinels and American Landsat, but there is an ISS EO program too – it’s how we were able to submit the requests of our competition winners.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When/why do scientists want ISS pictures rather than or as well as satellite images?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Image: </a:t>
            </a:r>
            <a:r>
              <a:rPr lang="en-GB" b="0" dirty="0"/>
              <a:t>Copernicus Sentinel 3 – an EO satellite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link: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https://www.esa.int/ESA_Multimedia/Images/2016/01/Feeling_the_heat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716-D610-574A-B831-08DC6F3D32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4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34A82-CEDD-0F43-B5D3-3BE221E9B61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38C6-BF8B-AA44-A63F-1A12DF0D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34A82-CEDD-0F43-B5D3-3BE221E9B61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38C6-BF8B-AA44-A63F-1A12DF0D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6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34A82-CEDD-0F43-B5D3-3BE221E9B61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38C6-BF8B-AA44-A63F-1A12DF0D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8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the earth from space&#10;&#10;AI-generated content may be incorrect.">
            <a:extLst>
              <a:ext uri="{FF2B5EF4-FFF2-40B4-BE49-F238E27FC236}">
                <a16:creationId xmlns:a16="http://schemas.microsoft.com/office/drawing/2014/main" id="{CCBAE1BE-D18F-96F6-151C-D88CED6C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520D0C33-C72D-496A-B781-B74AF77D8120}"/>
              </a:ext>
            </a:extLst>
          </p:cNvPr>
          <p:cNvSpPr/>
          <p:nvPr userDrawn="1"/>
        </p:nvSpPr>
        <p:spPr>
          <a:xfrm rot="5400000" flipV="1">
            <a:off x="6222728" y="-2540271"/>
            <a:ext cx="3418658" cy="8519885"/>
          </a:xfrm>
          <a:prstGeom prst="round1Rect">
            <a:avLst>
              <a:gd name="adj" fmla="val 43235"/>
            </a:avLst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780E70-A2E8-48C4-BC18-48A245B0B9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5917" y="2177858"/>
            <a:ext cx="6615795" cy="516618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Subheading in Calibri Bold 24pt - 1 line</a:t>
            </a:r>
          </a:p>
        </p:txBody>
      </p:sp>
      <p:sp>
        <p:nvSpPr>
          <p:cNvPr id="15" name="Title 25">
            <a:extLst>
              <a:ext uri="{FF2B5EF4-FFF2-40B4-BE49-F238E27FC236}">
                <a16:creationId xmlns:a16="http://schemas.microsoft.com/office/drawing/2014/main" id="{0500B78B-7C0A-4BD8-A662-0FB6E893432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44570" y="284906"/>
            <a:ext cx="6615795" cy="1256284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Title Slide in Calibri Bold 40pt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27618E-ADC0-87AD-A490-694069C5A308}"/>
              </a:ext>
            </a:extLst>
          </p:cNvPr>
          <p:cNvGrpSpPr/>
          <p:nvPr userDrawn="1"/>
        </p:nvGrpSpPr>
        <p:grpSpPr>
          <a:xfrm>
            <a:off x="3838118" y="6033950"/>
            <a:ext cx="8187878" cy="813708"/>
            <a:chOff x="3905451" y="5964207"/>
            <a:chExt cx="8187878" cy="81370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8CFE1E4-9A14-454D-BB45-6ED0A53CA7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9333" y="6139951"/>
              <a:ext cx="1953996" cy="462220"/>
            </a:xfrm>
            <a:prstGeom prst="rect">
              <a:avLst/>
            </a:prstGeom>
          </p:spPr>
        </p:pic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1DEBC95-5067-43EE-A426-2A90525E27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12856" y="6153071"/>
              <a:ext cx="0" cy="43598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6811B96-035D-4852-B801-ABCECE1219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7835" y="5964207"/>
              <a:ext cx="2518544" cy="813708"/>
            </a:xfrm>
            <a:prstGeom prst="rect">
              <a:avLst/>
            </a:prstGeom>
          </p:spPr>
        </p:pic>
        <p:pic>
          <p:nvPicPr>
            <p:cNvPr id="4" name="Picture 3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6F8A57AA-0BEA-2407-9660-42BECDB1E8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726" b="12704"/>
            <a:stretch>
              <a:fillRect/>
            </a:stretch>
          </p:blipFill>
          <p:spPr>
            <a:xfrm>
              <a:off x="5636643" y="6065061"/>
              <a:ext cx="1478238" cy="612000"/>
            </a:xfrm>
            <a:prstGeom prst="rect">
              <a:avLst/>
            </a:prstGeom>
          </p:spPr>
        </p:pic>
        <p:pic>
          <p:nvPicPr>
            <p:cNvPr id="5" name="Picture 4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5E59C81B-0A30-E2D7-388F-FB47481528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05451" y="6065061"/>
              <a:ext cx="1478238" cy="6120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935D4FC-27EF-B0BA-FC39-6234F7D69D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241358" y="6153071"/>
              <a:ext cx="0" cy="43598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490562-3B4F-1B1C-0355-7A48654D1F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510166" y="6153071"/>
              <a:ext cx="0" cy="43598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8649564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34A82-CEDD-0F43-B5D3-3BE221E9B61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38C6-BF8B-AA44-A63F-1A12DF0D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6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34A82-CEDD-0F43-B5D3-3BE221E9B61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38C6-BF8B-AA44-A63F-1A12DF0D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1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34A82-CEDD-0F43-B5D3-3BE221E9B61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38C6-BF8B-AA44-A63F-1A12DF0D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9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34A82-CEDD-0F43-B5D3-3BE221E9B61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38C6-BF8B-AA44-A63F-1A12DF0D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06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34A82-CEDD-0F43-B5D3-3BE221E9B61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38C6-BF8B-AA44-A63F-1A12DF0D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6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34A82-CEDD-0F43-B5D3-3BE221E9B61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38C6-BF8B-AA44-A63F-1A12DF0D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34A82-CEDD-0F43-B5D3-3BE221E9B61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38C6-BF8B-AA44-A63F-1A12DF0D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44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34A82-CEDD-0F43-B5D3-3BE221E9B61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38C6-BF8B-AA44-A63F-1A12DF0D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2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34A82-CEDD-0F43-B5D3-3BE221E9B61B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338C6-BF8B-AA44-A63F-1A12DF0D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6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F96B3-AE16-3085-1AD3-B143E120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41941"/>
            <a:ext cx="11520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96BE1-F208-9F31-9DB9-1B86277CA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424676"/>
            <a:ext cx="11520000" cy="442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2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 spd="slow">
    <p:wipe dir="r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lide title to be added by presenter">
            <a:extLst>
              <a:ext uri="{FF2B5EF4-FFF2-40B4-BE49-F238E27FC236}">
                <a16:creationId xmlns:a16="http://schemas.microsoft.com/office/drawing/2014/main" id="{EBD7A771-7AD6-445C-B73B-B0244F4B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551" y="651330"/>
            <a:ext cx="7181162" cy="1295340"/>
          </a:xfrm>
        </p:spPr>
        <p:txBody>
          <a:bodyPr/>
          <a:lstStyle/>
          <a:p>
            <a:r>
              <a:rPr lang="en-GB" dirty="0"/>
              <a:t>Taking pictures of Earth from </a:t>
            </a:r>
            <a:br>
              <a:rPr lang="en-GB" dirty="0"/>
            </a:br>
            <a:r>
              <a:rPr lang="en-GB" dirty="0"/>
              <a:t>the International Space Station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BD286F-F3BC-4725-B31B-65F1709747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1551" y="2109592"/>
            <a:ext cx="6698984" cy="516618"/>
          </a:xfrm>
        </p:spPr>
        <p:txBody>
          <a:bodyPr/>
          <a:lstStyle/>
          <a:p>
            <a:r>
              <a:rPr lang="en-GB" dirty="0"/>
              <a:t>An interview with British ESA astronaut Tim Peake</a:t>
            </a:r>
          </a:p>
        </p:txBody>
      </p:sp>
      <p:pic>
        <p:nvPicPr>
          <p:cNvPr id="8" name="Picture 7" descr="A logo of a satellite&#10;&#10;AI-generated content may be incorrect.">
            <a:extLst>
              <a:ext uri="{FF2B5EF4-FFF2-40B4-BE49-F238E27FC236}">
                <a16:creationId xmlns:a16="http://schemas.microsoft.com/office/drawing/2014/main" id="{76D11977-2899-3AA5-375D-CE479D3F2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87" y="141574"/>
            <a:ext cx="2668335" cy="1474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CA3533-E099-46AF-8D94-D70777BB6A0F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1276495305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936" cy="6898464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886009A3-9868-AAA5-E0A8-297485F243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9BE3C7-D59C-4F89-B399-82DA58E5CBCF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162506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6998" y="-1"/>
            <a:ext cx="12328998" cy="6858001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49BA9630-CAE1-C6AD-18B4-BF17EAB95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19B7B0-F329-41F2-892F-7F5F41EA47BF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79671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 descr="A logo of a satellite&#10;&#10;AI-generated content may be incorrect.">
            <a:extLst>
              <a:ext uri="{FF2B5EF4-FFF2-40B4-BE49-F238E27FC236}">
                <a16:creationId xmlns:a16="http://schemas.microsoft.com/office/drawing/2014/main" id="{F4BD70B1-BED2-D20F-9167-1111A0E29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E8D1C-8023-4122-9846-0349F0EF0D6C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1687387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0000" cy="6885000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53416056-E8D2-E1EC-52B2-B2A125EE3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1562CB-BA83-41FD-B288-36FB26285DF6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250602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4672" cy="6859503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133CDFDE-C5ED-C987-1BFF-90AB16329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E7F94C-E3E1-4EA0-9D59-1D2EDB97F520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668466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0000" cy="68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280BADCE-03E6-9DAE-EB9B-2594FA517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CF6525-C4CE-4D8D-8286-0031E82556F8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1430045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9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33" y="0"/>
            <a:ext cx="10339527" cy="6881828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9550FEC6-57FF-FFB0-4038-8D57175EE8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489AB-4F2F-4290-B04C-D5657C361299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1848617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0000" cy="6885000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10928282-6409-789A-2AF4-DE5AAF141E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86C28B-7911-4D8B-A495-B55EEF392858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2068031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9C469-30A7-3958-FC66-E2FDEFA88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8B40DFF-32AA-5535-EA68-99B074A0D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8000"/>
            <a:ext cx="12224000" cy="6876000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FADC5564-910E-F06A-60BD-4ACE3D281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E7274-B435-48A6-892D-CC82C5938F04}"/>
              </a:ext>
            </a:extLst>
          </p:cNvPr>
          <p:cNvSpPr txBox="1"/>
          <p:nvPr/>
        </p:nvSpPr>
        <p:spPr>
          <a:xfrm>
            <a:off x="75304" y="6601010"/>
            <a:ext cx="3937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contains modified Copernicus Sentinel data (2017), processed by ESA</a:t>
            </a:r>
          </a:p>
        </p:txBody>
      </p:sp>
    </p:spTree>
    <p:extLst>
      <p:ext uri="{BB962C8B-B14F-4D97-AF65-F5344CB8AC3E}">
        <p14:creationId xmlns:p14="http://schemas.microsoft.com/office/powerpoint/2010/main" val="507546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0000" cy="6885000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D2A9C88A-33F7-683F-F6CE-2B96AF670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199A19-E256-421C-AEA4-215D8A151889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38422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1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100" y="0"/>
            <a:ext cx="676637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AEF7EA-FF47-28DB-BF86-617B0DF57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5" y="106984"/>
            <a:ext cx="2438400" cy="2501246"/>
          </a:xfrm>
          <a:prstGeom prst="rect">
            <a:avLst/>
          </a:prstGeom>
        </p:spPr>
      </p:pic>
      <p:pic>
        <p:nvPicPr>
          <p:cNvPr id="4" name="Picture 3" descr="A logo of a satellite&#10;&#10;AI-generated content may be incorrect.">
            <a:extLst>
              <a:ext uri="{FF2B5EF4-FFF2-40B4-BE49-F238E27FC236}">
                <a16:creationId xmlns:a16="http://schemas.microsoft.com/office/drawing/2014/main" id="{C86AE0A0-F819-9832-D72B-0D3196A36D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04114"/>
            <a:ext cx="1716320" cy="9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25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0000" cy="6885000"/>
          </a:xfrm>
          <a:prstGeom prst="rect">
            <a:avLst/>
          </a:prstGeom>
        </p:spPr>
      </p:pic>
      <p:pic>
        <p:nvPicPr>
          <p:cNvPr id="2" name="Picture 1" descr="A logo of a satellite&#10;&#10;AI-generated content may be incorrect.">
            <a:extLst>
              <a:ext uri="{FF2B5EF4-FFF2-40B4-BE49-F238E27FC236}">
                <a16:creationId xmlns:a16="http://schemas.microsoft.com/office/drawing/2014/main" id="{FD6E1A00-2132-4F5D-D3E1-8A820AACB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6F1F3-E71D-45DD-BE28-5579ECD77D59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170853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92952"/>
            </a:gs>
            <a:gs pos="100000">
              <a:srgbClr val="0B2E5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31373" y="0"/>
            <a:ext cx="8060627" cy="5895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10" y="3965238"/>
            <a:ext cx="4475748" cy="2743200"/>
          </a:xfrm>
          <a:prstGeom prst="rect">
            <a:avLst/>
          </a:prstGeom>
        </p:spPr>
      </p:pic>
      <p:pic>
        <p:nvPicPr>
          <p:cNvPr id="2" name="Picture 1" descr="A logo of a satellite&#10;&#10;AI-generated content may be incorrect.">
            <a:extLst>
              <a:ext uri="{FF2B5EF4-FFF2-40B4-BE49-F238E27FC236}">
                <a16:creationId xmlns:a16="http://schemas.microsoft.com/office/drawing/2014/main" id="{EB6941E7-1BFF-680F-A667-E908B94AD9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6245D-E628-45ED-A648-D4263BB355BF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693437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26A121C7-DDDA-6E1E-1461-CCE1AFCBF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34CF2B-4D19-4AA4-89D0-711A97F4E8D5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212730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66709"/>
            <a:ext cx="12192000" cy="8124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8020A-56CC-4E09-9A1A-2781035693C8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1947699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62" y="0"/>
            <a:ext cx="10303727" cy="6858000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81E0702D-0AFB-27B9-EC9D-7CA223D1CA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8722A0-AE17-44D1-9A70-A84CED320EA6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895038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C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C746AB-5D53-BE31-9485-F50CBBC3C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esert&#10;&#10;AI-generated content may be incorrect.">
            <a:extLst>
              <a:ext uri="{FF2B5EF4-FFF2-40B4-BE49-F238E27FC236}">
                <a16:creationId xmlns:a16="http://schemas.microsoft.com/office/drawing/2014/main" id="{BD7C844C-62B4-39DA-D462-01B91CDCF9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CDF03EB6-0990-3F4D-3E28-AC053EC9C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B034E-B0E1-4241-856A-9E248C6363F5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3298357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D6F95-8EB7-7166-711A-21966CB92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B1D13411-4DC0-AEB0-3A9F-6ACFCEC0A291}"/>
              </a:ext>
            </a:extLst>
          </p:cNvPr>
          <p:cNvSpPr/>
          <p:nvPr/>
        </p:nvSpPr>
        <p:spPr>
          <a:xfrm rot="5400000" flipV="1">
            <a:off x="4880516" y="-1706481"/>
            <a:ext cx="5553308" cy="9069659"/>
          </a:xfrm>
          <a:prstGeom prst="round1Rect">
            <a:avLst>
              <a:gd name="adj" fmla="val 43235"/>
            </a:avLst>
          </a:prstGeom>
          <a:solidFill>
            <a:srgbClr val="2A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 descr="Slide title to be added by presenter">
            <a:extLst>
              <a:ext uri="{FF2B5EF4-FFF2-40B4-BE49-F238E27FC236}">
                <a16:creationId xmlns:a16="http://schemas.microsoft.com/office/drawing/2014/main" id="{E9BA0137-0D41-E8B5-7264-1D57A799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589" y="397580"/>
            <a:ext cx="7181162" cy="516618"/>
          </a:xfrm>
        </p:spPr>
        <p:txBody>
          <a:bodyPr/>
          <a:lstStyle/>
          <a:p>
            <a:r>
              <a:rPr lang="en-GB" dirty="0">
                <a:latin typeface="Fira Sans Medium" panose="020B0603050000020004" pitchFamily="34" charset="0"/>
              </a:rPr>
              <a:t>Thank you to: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D67F99-EA6D-5F7C-546E-9DEFDA2925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48255" y="1145646"/>
            <a:ext cx="7906214" cy="403967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0" dirty="0">
                <a:latin typeface="Fira Sans" panose="020B0503050000020004" pitchFamily="34" charset="0"/>
                <a:ea typeface="Fira Sans" panose="020B0503050000020004" pitchFamily="34" charset="0"/>
              </a:rPr>
              <a:t>NCEO/University of Leicester	</a:t>
            </a:r>
            <a:r>
              <a:rPr lang="en-GB" b="0" dirty="0">
                <a:latin typeface="Fira Sans Light" panose="020B0403050000020004" pitchFamily="34" charset="0"/>
                <a:ea typeface="Fira Sans" panose="020B0503050000020004" pitchFamily="34" charset="0"/>
              </a:rPr>
              <a:t>Rosie Leigh, Sophie Hebden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0" dirty="0">
                <a:latin typeface="Fira Sans" panose="020B0503050000020004" pitchFamily="34" charset="0"/>
                <a:ea typeface="Fira Sans" panose="020B0503050000020004" pitchFamily="34" charset="0"/>
              </a:rPr>
              <a:t>				</a:t>
            </a:r>
            <a:r>
              <a:rPr lang="en-GB" b="0" dirty="0">
                <a:latin typeface="Fira Sans Light" panose="020B0403050000020004" pitchFamily="34" charset="0"/>
                <a:ea typeface="Fira Sans" panose="020B0503050000020004" pitchFamily="34" charset="0"/>
              </a:rPr>
              <a:t>John Remedios, Jane Hull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0" dirty="0">
                <a:latin typeface="Fira Sans" panose="020B0503050000020004" pitchFamily="34" charset="0"/>
                <a:ea typeface="Fira Sans" panose="020B0503050000020004" pitchFamily="34" charset="0"/>
              </a:rPr>
              <a:t>NCEO/King's College London	</a:t>
            </a:r>
            <a:r>
              <a:rPr lang="en-GB" b="0" dirty="0">
                <a:latin typeface="Fira Sans Light" panose="020B0403050000020004" pitchFamily="34" charset="0"/>
                <a:ea typeface="Fira Sans" panose="020B0503050000020004" pitchFamily="34" charset="0"/>
              </a:rPr>
              <a:t>Martin Wooster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0" dirty="0">
                <a:latin typeface="Fira Sans" panose="020B0503050000020004" pitchFamily="34" charset="0"/>
                <a:ea typeface="Fira Sans" panose="020B0503050000020004" pitchFamily="34" charset="0"/>
              </a:rPr>
              <a:t>UK Space Agency		</a:t>
            </a:r>
            <a:r>
              <a:rPr lang="en-GB" b="0" dirty="0">
                <a:latin typeface="Fira Sans Light" panose="020B0403050000020004" pitchFamily="34" charset="0"/>
                <a:ea typeface="Fira Sans" panose="020B0503050000020004" pitchFamily="34" charset="0"/>
              </a:rPr>
              <a:t>Susan Buckle, Jeremy Curtis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0" dirty="0">
                <a:latin typeface="Fira Sans Light" panose="020B0403050000020004" pitchFamily="34" charset="0"/>
                <a:ea typeface="Fira Sans" panose="020B0503050000020004" pitchFamily="34" charset="0"/>
              </a:rPr>
              <a:t>				Libby Jackson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0" dirty="0">
                <a:latin typeface="Fira Sans" panose="020B0503050000020004" pitchFamily="34" charset="0"/>
                <a:ea typeface="Fira Sans" panose="020B0503050000020004" pitchFamily="34" charset="0"/>
              </a:rPr>
              <a:t>ESA				</a:t>
            </a:r>
            <a:r>
              <a:rPr lang="en-GB" b="0" dirty="0">
                <a:latin typeface="Fira Sans Light" panose="020B0403050000020004" pitchFamily="34" charset="0"/>
                <a:ea typeface="Fira Sans" panose="020B0503050000020004" pitchFamily="34" charset="0"/>
              </a:rPr>
              <a:t>Lorraine Conroy, Margherita </a:t>
            </a:r>
            <a:r>
              <a:rPr lang="en-GB" b="0" dirty="0" err="1">
                <a:latin typeface="Fira Sans Light" panose="020B0403050000020004" pitchFamily="34" charset="0"/>
                <a:ea typeface="Fira Sans" panose="020B0503050000020004" pitchFamily="34" charset="0"/>
              </a:rPr>
              <a:t>Buoso</a:t>
            </a:r>
            <a:r>
              <a:rPr lang="en-GB" b="0" dirty="0">
                <a:latin typeface="Fira Sans Light" panose="020B0403050000020004" pitchFamily="34" charset="0"/>
                <a:ea typeface="Fira Sans" panose="020B0503050000020004" pitchFamily="34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0" dirty="0">
                <a:latin typeface="Fira Sans" panose="020B0503050000020004" pitchFamily="34" charset="0"/>
                <a:ea typeface="Fira Sans" panose="020B0503050000020004" pitchFamily="34" charset="0"/>
              </a:rPr>
              <a:t>				</a:t>
            </a:r>
            <a:r>
              <a:rPr lang="en-GB" b="0" dirty="0">
                <a:latin typeface="Fira Sans Light" panose="020B0403050000020004" pitchFamily="34" charset="0"/>
                <a:ea typeface="Fira Sans" panose="020B0503050000020004" pitchFamily="34" charset="0"/>
              </a:rPr>
              <a:t>and, of course, Tim Peake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0" dirty="0">
                <a:latin typeface="Fira Sans" panose="020B0503050000020004" pitchFamily="34" charset="0"/>
                <a:ea typeface="Fira Sans" panose="020B0503050000020004" pitchFamily="34" charset="0"/>
              </a:rPr>
              <a:t>University of Leicester		</a:t>
            </a:r>
            <a:r>
              <a:rPr lang="en-GB" b="0" dirty="0">
                <a:latin typeface="Fira Sans Light" panose="020B0403050000020004" pitchFamily="34" charset="0"/>
                <a:ea typeface="Fira Sans" panose="020B0503050000020004" pitchFamily="34" charset="0"/>
              </a:rPr>
              <a:t>Colette Godfrey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0" dirty="0">
                <a:latin typeface="Fira Sans" panose="020B0503050000020004" pitchFamily="34" charset="0"/>
                <a:ea typeface="Fira Sans" panose="020B0503050000020004" pitchFamily="34" charset="0"/>
              </a:rPr>
              <a:t>King's College London		</a:t>
            </a:r>
            <a:r>
              <a:rPr lang="en-GB" b="0" dirty="0">
                <a:latin typeface="Fira Sans Light" panose="020B0403050000020004" pitchFamily="34" charset="0"/>
                <a:ea typeface="Fira Sans" panose="020B0503050000020004" pitchFamily="34" charset="0"/>
              </a:rPr>
              <a:t>Fenner Holman, Ben Gridley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0" dirty="0">
                <a:latin typeface="Fira Sans Light" panose="020B0403050000020004" pitchFamily="34" charset="0"/>
                <a:ea typeface="Fira Sans" panose="020B0503050000020004" pitchFamily="34" charset="0"/>
              </a:rPr>
              <a:t>				Francis O'Shea</a:t>
            </a:r>
          </a:p>
        </p:txBody>
      </p:sp>
      <p:pic>
        <p:nvPicPr>
          <p:cNvPr id="8" name="Picture 7" descr="A logo of a satellite&#10;&#10;AI-generated content may be incorrect.">
            <a:extLst>
              <a:ext uri="{FF2B5EF4-FFF2-40B4-BE49-F238E27FC236}">
                <a16:creationId xmlns:a16="http://schemas.microsoft.com/office/drawing/2014/main" id="{DFAB3FD2-C4F9-2F14-FA77-D2896A3CC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87" y="141574"/>
            <a:ext cx="2668335" cy="14745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AD894-4B07-414A-817D-BC7B9D2D20BA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258662122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D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07" y="0"/>
            <a:ext cx="10405897" cy="685800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474" y="0"/>
            <a:ext cx="10405897" cy="6858000"/>
          </a:xfrm>
          <a:prstGeom prst="rect">
            <a:avLst/>
          </a:prstGeom>
        </p:spPr>
      </p:pic>
      <p:pic>
        <p:nvPicPr>
          <p:cNvPr id="2" name="Picture 1" descr="A logo of a satellite&#10;&#10;AI-generated content may be incorrect.">
            <a:extLst>
              <a:ext uri="{FF2B5EF4-FFF2-40B4-BE49-F238E27FC236}">
                <a16:creationId xmlns:a16="http://schemas.microsoft.com/office/drawing/2014/main" id="{C3673588-2EFC-79BE-8F3B-15AC5D1DE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0C0AA2-DA86-48FA-8BEF-B3D1EE9D816C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127109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0000" cy="6885000"/>
          </a:xfrm>
          <a:prstGeom prst="rect">
            <a:avLst/>
          </a:prstGeom>
        </p:spPr>
      </p:pic>
      <p:pic>
        <p:nvPicPr>
          <p:cNvPr id="2" name="Picture 1" descr="A logo of a satellite&#10;&#10;AI-generated content may be incorrect.">
            <a:extLst>
              <a:ext uri="{FF2B5EF4-FFF2-40B4-BE49-F238E27FC236}">
                <a16:creationId xmlns:a16="http://schemas.microsoft.com/office/drawing/2014/main" id="{23784747-B091-C6E0-8477-07C2720FB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CBCA0E-06F0-430C-ABA3-FA426D995DA5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193409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"/>
          <a:stretch/>
        </p:blipFill>
        <p:spPr>
          <a:xfrm>
            <a:off x="-48000" y="0"/>
            <a:ext cx="12240000" cy="6885000"/>
          </a:xfrm>
          <a:prstGeom prst="rect">
            <a:avLst/>
          </a:prstGeom>
        </p:spPr>
      </p:pic>
      <p:pic>
        <p:nvPicPr>
          <p:cNvPr id="2" name="Picture 1" descr="A logo of a satellite&#10;&#10;AI-generated content may be incorrect.">
            <a:extLst>
              <a:ext uri="{FF2B5EF4-FFF2-40B4-BE49-F238E27FC236}">
                <a16:creationId xmlns:a16="http://schemas.microsoft.com/office/drawing/2014/main" id="{82261B6A-DDFC-58EA-4E96-171FC48FF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886C86-91F0-44E5-BB92-076241501547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197841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76"/>
            <a:ext cx="12192000" cy="6858000"/>
          </a:xfrm>
          <a:prstGeom prst="rect">
            <a:avLst/>
          </a:prstGeom>
        </p:spPr>
      </p:pic>
      <p:pic>
        <p:nvPicPr>
          <p:cNvPr id="2" name="Picture 1" descr="A logo of a satellite&#10;&#10;AI-generated content may be incorrect.">
            <a:extLst>
              <a:ext uri="{FF2B5EF4-FFF2-40B4-BE49-F238E27FC236}">
                <a16:creationId xmlns:a16="http://schemas.microsoft.com/office/drawing/2014/main" id="{9C69E854-D0B2-CBD4-EA86-10630C1D0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5716C-70CE-47AC-A48E-B83BBDB5C925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136230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89C2D3DB-F4A5-642D-206B-3CF8D210E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D4BDF2-FE8D-4D3F-8E0D-5031D0556074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19170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" y="9"/>
            <a:ext cx="12191984" cy="6857991"/>
          </a:xfrm>
          <a:prstGeom prst="rect">
            <a:avLst/>
          </a:prstGeom>
        </p:spPr>
      </p:pic>
      <p:pic>
        <p:nvPicPr>
          <p:cNvPr id="3" name="Picture 2" descr="A logo of a satellite&#10;&#10;AI-generated content may be incorrect.">
            <a:extLst>
              <a:ext uri="{FF2B5EF4-FFF2-40B4-BE49-F238E27FC236}">
                <a16:creationId xmlns:a16="http://schemas.microsoft.com/office/drawing/2014/main" id="{1B50E240-0F9B-FCBF-0416-08FDB54ECE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4A81F7-B866-4626-A24A-1EB6F47CD8DC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ESA/NASA/Tim Peake</a:t>
            </a:r>
          </a:p>
        </p:txBody>
      </p:sp>
    </p:spTree>
    <p:extLst>
      <p:ext uri="{BB962C8B-B14F-4D97-AF65-F5344CB8AC3E}">
        <p14:creationId xmlns:p14="http://schemas.microsoft.com/office/powerpoint/2010/main" val="679195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0752" y="1847088"/>
            <a:ext cx="460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Sentinel 3 Artist impersonation</a:t>
            </a: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2190615" cy="6858000"/>
          </a:xfrm>
          <a:prstGeom prst="rect">
            <a:avLst/>
          </a:prstGeom>
        </p:spPr>
      </p:pic>
      <p:pic>
        <p:nvPicPr>
          <p:cNvPr id="4" name="Picture 3" descr="A logo of a satellite&#10;&#10;AI-generated content may be incorrect.">
            <a:extLst>
              <a:ext uri="{FF2B5EF4-FFF2-40B4-BE49-F238E27FC236}">
                <a16:creationId xmlns:a16="http://schemas.microsoft.com/office/drawing/2014/main" id="{3F9F5077-4017-82BA-07F8-8ED44D256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00" y="5760000"/>
            <a:ext cx="1716320" cy="948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9A40A0-98DB-4C13-B1CB-58E7D49097E8}"/>
              </a:ext>
            </a:extLst>
          </p:cNvPr>
          <p:cNvSpPr txBox="1"/>
          <p:nvPr/>
        </p:nvSpPr>
        <p:spPr>
          <a:xfrm>
            <a:off x="75304" y="6601010"/>
            <a:ext cx="1376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ESA/ATG media lab</a:t>
            </a:r>
          </a:p>
        </p:txBody>
      </p:sp>
    </p:spTree>
    <p:extLst>
      <p:ext uri="{BB962C8B-B14F-4D97-AF65-F5344CB8AC3E}">
        <p14:creationId xmlns:p14="http://schemas.microsoft.com/office/powerpoint/2010/main" val="1364714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ZeroPlus-slide-template.potx" id="{C6F2E3C8-D018-4FF8-9512-7C93B89ADEA7}" vid="{17391CFD-C275-4B98-8501-3B711498267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3128B2C9CBC64CB687DC089949E1C8" ma:contentTypeVersion="15" ma:contentTypeDescription="Create a new document." ma:contentTypeScope="" ma:versionID="e7591e45b40196ee3472b8507e3fb25b">
  <xsd:schema xmlns:xsd="http://www.w3.org/2001/XMLSchema" xmlns:xs="http://www.w3.org/2001/XMLSchema" xmlns:p="http://schemas.microsoft.com/office/2006/metadata/properties" xmlns:ns2="ff7d6f41-2c80-4772-b56d-6758315f1228" xmlns:ns3="e746416a-f49a-4e12-ba53-5b762e13cbe3" targetNamespace="http://schemas.microsoft.com/office/2006/metadata/properties" ma:root="true" ma:fieldsID="d9d237e553691feadb387281a3e40877" ns2:_="" ns3:_="">
    <xsd:import namespace="ff7d6f41-2c80-4772-b56d-6758315f1228"/>
    <xsd:import namespace="e746416a-f49a-4e12-ba53-5b762e13cb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d6f41-2c80-4772-b56d-6758315f12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d023d89-6bf8-49d2-a6ae-99c0c7930f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6416a-f49a-4e12-ba53-5b762e13cbe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7d6f41-2c80-4772-b56d-6758315f122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B2F762-6AF7-4C7F-B047-5CFFFBF094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6D28D8-81A5-4211-AB7A-7D2C6BCE47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d6f41-2c80-4772-b56d-6758315f1228"/>
    <ds:schemaRef ds:uri="e746416a-f49a-4e12-ba53-5b762e13cb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6C9964E-3BB3-4A72-B431-1CEFDAC15DD7}">
  <ds:schemaRefs>
    <ds:schemaRef ds:uri="http://schemas.openxmlformats.org/package/2006/metadata/core-properties"/>
    <ds:schemaRef ds:uri="e746416a-f49a-4e12-ba53-5b762e13cbe3"/>
    <ds:schemaRef ds:uri="ff7d6f41-2c80-4772-b56d-6758315f1228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1691</Words>
  <Application>Microsoft Office PowerPoint</Application>
  <PresentationFormat>Widescreen</PresentationFormat>
  <Paragraphs>183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Fira Sans</vt:lpstr>
      <vt:lpstr>Fira Sans Light</vt:lpstr>
      <vt:lpstr>Fira Sans Medium</vt:lpstr>
      <vt:lpstr>Helvetica</vt:lpstr>
      <vt:lpstr>Proxima Nova</vt:lpstr>
      <vt:lpstr>Verdana</vt:lpstr>
      <vt:lpstr>Office Theme</vt:lpstr>
      <vt:lpstr>1_Office Theme</vt:lpstr>
      <vt:lpstr>Taking pictures of Earth from  the International Space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to: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EO Detective</dc:title>
  <dc:creator>Catherine Fitzsimons</dc:creator>
  <cp:lastModifiedBy>Fitzsimons, Catherine A.</cp:lastModifiedBy>
  <cp:revision>14</cp:revision>
  <dcterms:created xsi:type="dcterms:W3CDTF">2017-03-03T13:31:02Z</dcterms:created>
  <dcterms:modified xsi:type="dcterms:W3CDTF">2025-10-01T08:55:53Z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0x0101007C3128B2C9CBC64CB687DC089949E1C8</vt:lpwstr>
  </property>
  <property fmtid="{D5CDD505-2E9C-101B-9397-08002B2CF9AE}" pid="3" name="MediaServiceImageTags">
    <vt:lpwstr/>
  </property>
</Properties>
</file>