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61" r:id="rId3"/>
    <p:sldId id="297" r:id="rId4"/>
    <p:sldId id="292" r:id="rId5"/>
    <p:sldId id="298" r:id="rId6"/>
    <p:sldId id="299" r:id="rId7"/>
    <p:sldId id="300" r:id="rId8"/>
    <p:sldId id="293" r:id="rId9"/>
    <p:sldId id="260" r:id="rId10"/>
    <p:sldId id="295" r:id="rId11"/>
    <p:sldId id="258" r:id="rId12"/>
    <p:sldId id="301" r:id="rId13"/>
    <p:sldId id="302" r:id="rId14"/>
    <p:sldId id="303" r:id="rId15"/>
    <p:sldId id="262" r:id="rId16"/>
    <p:sldId id="284" r:id="rId17"/>
    <p:sldId id="285" r:id="rId18"/>
    <p:sldId id="286" r:id="rId19"/>
    <p:sldId id="287" r:id="rId20"/>
    <p:sldId id="288" r:id="rId21"/>
    <p:sldId id="290" r:id="rId22"/>
    <p:sldId id="304" r:id="rId23"/>
    <p:sldId id="310" r:id="rId24"/>
    <p:sldId id="311" r:id="rId25"/>
    <p:sldId id="312" r:id="rId26"/>
    <p:sldId id="313" r:id="rId27"/>
    <p:sldId id="314" r:id="rId28"/>
    <p:sldId id="316" r:id="rId29"/>
    <p:sldId id="296" r:id="rId30"/>
    <p:sldId id="266" r:id="rId31"/>
    <p:sldId id="29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8F8"/>
    <a:srgbClr val="1D6CAC"/>
    <a:srgbClr val="B3B3B3"/>
    <a:srgbClr val="AFDFFD"/>
    <a:srgbClr val="B0D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40384B-C9EF-4553-AF27-9643371A112D}" v="7" dt="2025-10-21T11:23:13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44" autoAdjust="0"/>
    <p:restoredTop sz="96247" autoAdjust="0"/>
  </p:normalViewPr>
  <p:slideViewPr>
    <p:cSldViewPr snapToGrid="0">
      <p:cViewPr>
        <p:scale>
          <a:sx n="75" d="100"/>
          <a:sy n="75" d="100"/>
        </p:scale>
        <p:origin x="1428" y="78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42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erine Fitzsimons" userId="4a27d5e5-3d3e-47bd-b998-a92340e22168" providerId="ADAL" clId="{1F81710D-F88E-4ED5-9DAF-B14786C4D7D4}"/>
    <pc:docChg chg="modSld modMainMaster">
      <pc:chgData name="Catherine Fitzsimons" userId="4a27d5e5-3d3e-47bd-b998-a92340e22168" providerId="ADAL" clId="{1F81710D-F88E-4ED5-9DAF-B14786C4D7D4}" dt="2025-10-21T11:22:56.879" v="5"/>
      <pc:docMkLst>
        <pc:docMk/>
      </pc:docMkLst>
      <pc:sldChg chg="setBg">
        <pc:chgData name="Catherine Fitzsimons" userId="4a27d5e5-3d3e-47bd-b998-a92340e22168" providerId="ADAL" clId="{1F81710D-F88E-4ED5-9DAF-B14786C4D7D4}" dt="2025-10-21T11:22:51.397" v="3"/>
        <pc:sldMkLst>
          <pc:docMk/>
          <pc:sldMk cId="1873060035" sldId="297"/>
        </pc:sldMkLst>
      </pc:sldChg>
      <pc:sldChg chg="setBg">
        <pc:chgData name="Catherine Fitzsimons" userId="4a27d5e5-3d3e-47bd-b998-a92340e22168" providerId="ADAL" clId="{1F81710D-F88E-4ED5-9DAF-B14786C4D7D4}" dt="2025-10-21T11:22:56.879" v="5"/>
        <pc:sldMkLst>
          <pc:docMk/>
          <pc:sldMk cId="1261443330" sldId="298"/>
        </pc:sldMkLst>
      </pc:sldChg>
      <pc:sldChg chg="setBg">
        <pc:chgData name="Catherine Fitzsimons" userId="4a27d5e5-3d3e-47bd-b998-a92340e22168" providerId="ADAL" clId="{1F81710D-F88E-4ED5-9DAF-B14786C4D7D4}" dt="2025-10-21T11:22:51.397" v="3"/>
        <pc:sldMkLst>
          <pc:docMk/>
          <pc:sldMk cId="461417562" sldId="312"/>
        </pc:sldMkLst>
      </pc:sldChg>
      <pc:sldChg chg="setBg">
        <pc:chgData name="Catherine Fitzsimons" userId="4a27d5e5-3d3e-47bd-b998-a92340e22168" providerId="ADAL" clId="{1F81710D-F88E-4ED5-9DAF-B14786C4D7D4}" dt="2025-10-21T11:22:51.397" v="3"/>
        <pc:sldMkLst>
          <pc:docMk/>
          <pc:sldMk cId="3611666765" sldId="313"/>
        </pc:sldMkLst>
      </pc:sldChg>
      <pc:sldMasterChg chg="setBg modSldLayout">
        <pc:chgData name="Catherine Fitzsimons" userId="4a27d5e5-3d3e-47bd-b998-a92340e22168" providerId="ADAL" clId="{1F81710D-F88E-4ED5-9DAF-B14786C4D7D4}" dt="2025-10-21T11:22:56.879" v="5"/>
        <pc:sldMasterMkLst>
          <pc:docMk/>
          <pc:sldMasterMk cId="1813455816" sldId="2147483648"/>
        </pc:sldMasterMkLst>
        <pc:sldLayoutChg chg="setBg">
          <pc:chgData name="Catherine Fitzsimons" userId="4a27d5e5-3d3e-47bd-b998-a92340e22168" providerId="ADAL" clId="{1F81710D-F88E-4ED5-9DAF-B14786C4D7D4}" dt="2025-10-21T11:22:56.879" v="5"/>
          <pc:sldLayoutMkLst>
            <pc:docMk/>
            <pc:sldMasterMk cId="1813455816" sldId="2147483648"/>
            <pc:sldLayoutMk cId="641294211" sldId="2147483649"/>
          </pc:sldLayoutMkLst>
        </pc:sldLayoutChg>
        <pc:sldLayoutChg chg="setBg">
          <pc:chgData name="Catherine Fitzsimons" userId="4a27d5e5-3d3e-47bd-b998-a92340e22168" providerId="ADAL" clId="{1F81710D-F88E-4ED5-9DAF-B14786C4D7D4}" dt="2025-10-21T11:22:56.879" v="5"/>
          <pc:sldLayoutMkLst>
            <pc:docMk/>
            <pc:sldMasterMk cId="1813455816" sldId="2147483648"/>
            <pc:sldLayoutMk cId="2343973012" sldId="2147483650"/>
          </pc:sldLayoutMkLst>
        </pc:sldLayoutChg>
        <pc:sldLayoutChg chg="setBg">
          <pc:chgData name="Catherine Fitzsimons" userId="4a27d5e5-3d3e-47bd-b998-a92340e22168" providerId="ADAL" clId="{1F81710D-F88E-4ED5-9DAF-B14786C4D7D4}" dt="2025-10-21T11:22:56.879" v="5"/>
          <pc:sldLayoutMkLst>
            <pc:docMk/>
            <pc:sldMasterMk cId="1813455816" sldId="2147483648"/>
            <pc:sldLayoutMk cId="1605810868" sldId="2147483651"/>
          </pc:sldLayoutMkLst>
        </pc:sldLayoutChg>
        <pc:sldLayoutChg chg="setBg">
          <pc:chgData name="Catherine Fitzsimons" userId="4a27d5e5-3d3e-47bd-b998-a92340e22168" providerId="ADAL" clId="{1F81710D-F88E-4ED5-9DAF-B14786C4D7D4}" dt="2025-10-21T11:22:56.879" v="5"/>
          <pc:sldLayoutMkLst>
            <pc:docMk/>
            <pc:sldMasterMk cId="1813455816" sldId="2147483648"/>
            <pc:sldLayoutMk cId="976487674" sldId="2147483652"/>
          </pc:sldLayoutMkLst>
        </pc:sldLayoutChg>
        <pc:sldLayoutChg chg="setBg">
          <pc:chgData name="Catherine Fitzsimons" userId="4a27d5e5-3d3e-47bd-b998-a92340e22168" providerId="ADAL" clId="{1F81710D-F88E-4ED5-9DAF-B14786C4D7D4}" dt="2025-10-21T11:22:56.879" v="5"/>
          <pc:sldLayoutMkLst>
            <pc:docMk/>
            <pc:sldMasterMk cId="1813455816" sldId="2147483648"/>
            <pc:sldLayoutMk cId="1929386472" sldId="2147483653"/>
          </pc:sldLayoutMkLst>
        </pc:sldLayoutChg>
        <pc:sldLayoutChg chg="setBg">
          <pc:chgData name="Catherine Fitzsimons" userId="4a27d5e5-3d3e-47bd-b998-a92340e22168" providerId="ADAL" clId="{1F81710D-F88E-4ED5-9DAF-B14786C4D7D4}" dt="2025-10-21T11:22:56.879" v="5"/>
          <pc:sldLayoutMkLst>
            <pc:docMk/>
            <pc:sldMasterMk cId="1813455816" sldId="2147483648"/>
            <pc:sldLayoutMk cId="1431980748" sldId="2147483654"/>
          </pc:sldLayoutMkLst>
        </pc:sldLayoutChg>
        <pc:sldLayoutChg chg="setBg">
          <pc:chgData name="Catherine Fitzsimons" userId="4a27d5e5-3d3e-47bd-b998-a92340e22168" providerId="ADAL" clId="{1F81710D-F88E-4ED5-9DAF-B14786C4D7D4}" dt="2025-10-21T11:22:56.879" v="5"/>
          <pc:sldLayoutMkLst>
            <pc:docMk/>
            <pc:sldMasterMk cId="1813455816" sldId="2147483648"/>
            <pc:sldLayoutMk cId="3679148595" sldId="2147483655"/>
          </pc:sldLayoutMkLst>
        </pc:sldLayoutChg>
        <pc:sldLayoutChg chg="setBg">
          <pc:chgData name="Catherine Fitzsimons" userId="4a27d5e5-3d3e-47bd-b998-a92340e22168" providerId="ADAL" clId="{1F81710D-F88E-4ED5-9DAF-B14786C4D7D4}" dt="2025-10-21T11:22:56.879" v="5"/>
          <pc:sldLayoutMkLst>
            <pc:docMk/>
            <pc:sldMasterMk cId="1813455816" sldId="2147483648"/>
            <pc:sldLayoutMk cId="2505316705" sldId="2147483656"/>
          </pc:sldLayoutMkLst>
        </pc:sldLayoutChg>
        <pc:sldLayoutChg chg="setBg">
          <pc:chgData name="Catherine Fitzsimons" userId="4a27d5e5-3d3e-47bd-b998-a92340e22168" providerId="ADAL" clId="{1F81710D-F88E-4ED5-9DAF-B14786C4D7D4}" dt="2025-10-21T11:22:56.879" v="5"/>
          <pc:sldLayoutMkLst>
            <pc:docMk/>
            <pc:sldMasterMk cId="1813455816" sldId="2147483648"/>
            <pc:sldLayoutMk cId="1345608123" sldId="2147483657"/>
          </pc:sldLayoutMkLst>
        </pc:sldLayoutChg>
        <pc:sldLayoutChg chg="setBg">
          <pc:chgData name="Catherine Fitzsimons" userId="4a27d5e5-3d3e-47bd-b998-a92340e22168" providerId="ADAL" clId="{1F81710D-F88E-4ED5-9DAF-B14786C4D7D4}" dt="2025-10-21T11:22:56.879" v="5"/>
          <pc:sldLayoutMkLst>
            <pc:docMk/>
            <pc:sldMasterMk cId="1813455816" sldId="2147483648"/>
            <pc:sldLayoutMk cId="4256986270" sldId="2147483658"/>
          </pc:sldLayoutMkLst>
        </pc:sldLayoutChg>
        <pc:sldLayoutChg chg="setBg">
          <pc:chgData name="Catherine Fitzsimons" userId="4a27d5e5-3d3e-47bd-b998-a92340e22168" providerId="ADAL" clId="{1F81710D-F88E-4ED5-9DAF-B14786C4D7D4}" dt="2025-10-21T11:22:56.879" v="5"/>
          <pc:sldLayoutMkLst>
            <pc:docMk/>
            <pc:sldMasterMk cId="1813455816" sldId="2147483648"/>
            <pc:sldLayoutMk cId="4159919418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73D0F-7E17-42B0-9401-CB4EEB5BCAAD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9B5245-D823-4BD7-A276-F320438CC7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758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1596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02ACD-3092-22A9-97C0-E72A0E6EB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BDF971-995E-E6AF-7C88-3384FBD03B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86D603-5173-F433-50F4-D40D870488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This map shows tree-cover gain 2000-2020 and loss 2000-2023 </a:t>
            </a:r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723BBB-2536-8204-1B80-20827E2414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023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Average change per country 2000-2020: the darker the colour the greater the change (compare with slides 9 &amp; 10 to see how this hides variation within a country).</a:t>
            </a:r>
          </a:p>
          <a:p>
            <a:r>
              <a:rPr lang="en-GB" dirty="0"/>
              <a:t>Greenland – no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154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5E3DD-455E-BED6-B5C8-E02D8ED1F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FACFA9-EE6A-F599-861D-E65C75973E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3321F8-06ED-75FD-96DC-80897A69EB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834189-483B-337B-B4E6-76028C838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3368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F49F4-22CF-333F-8F43-2C431DCAA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3D703A-1E93-47CC-FDAB-056B4B584A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7A37B8-84E2-CD20-4294-F5C9FF991A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DDB0E0-89EC-2E26-3FD0-CCBBA8009E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645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DA6E7-2F74-6709-6884-0C817411E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C8F1E0-DD42-9B86-A034-AFD0A45597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E15DC5-8FAF-0498-4574-7240FC0C6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84C18-5CFD-FC8A-AC1D-0B78C6A9A4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2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576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8D158-C6CF-D442-38AF-61FE00892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9BA2AC-0E03-CC53-4D10-E54E4963A9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D43EE-2D05-BFA5-035F-46EF0D9E0C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08E125-3155-E467-96D5-8ACED5DC8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48146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31707-8EC8-90E3-3DE3-ECFE9C96BC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77AB78-8D37-6560-56C3-4F20BF3C96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382C92-3944-2683-7944-367BC52B1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7C945A-36BE-C10E-5947-1FF2C7FB82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9649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881386-F372-F9AB-1757-CFC58E4D3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253B19-3463-75BA-9363-2F63D3B0AB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2C2A9E-88FC-547B-4A36-E1DD04C96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1DA80-8E15-F2C9-CC75-079E99D71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573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BE5431-8270-12A8-7AD1-5857B97D7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715FB5-A78C-66A4-41D7-593155721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231606-6781-428C-7E17-624DB6B804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2B95D-F7C3-1279-6162-DCD2B9650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451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Lesson outcomes slide.</a:t>
            </a:r>
          </a:p>
          <a:p>
            <a:pPr>
              <a:spcAft>
                <a:spcPts val="800"/>
              </a:spcAft>
            </a:pPr>
            <a:r>
              <a:rPr lang="en-GB" dirty="0"/>
              <a:t>Title is blank so you can add the wording used in your school if you wish to share these at the start or/and end of the lesson.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9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BDCC9-065F-DB06-D16C-7E94AB161E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3A4190D-9725-5F98-270F-326585D368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76ED77-56DD-F6B6-FED0-DCBD9B893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6C023-2E28-E8C4-901E-26908294AB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224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9ACA1-ACFE-311E-A4D7-7A42A568A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ADDE99-BF5A-734F-CA7E-7ADECBBEBA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849F26-6D67-FC16-FEAB-BE83649931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88722-63FB-2307-A45C-D1CDB6EEB7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677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5722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B79B9-3485-4FCD-3601-20BD7F3B7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42200E-7D2D-D31E-0CF9-39CC179E2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CF7E4C-ED2B-B8FA-3858-ADCB939B9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B4EE6-26AE-7210-65ED-F29BDF5E20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585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B79B9-3485-4FCD-3601-20BD7F3B7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42200E-7D2D-D31E-0CF9-39CC179E2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CF7E4C-ED2B-B8FA-3858-ADCB939B9B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B4EE6-26AE-7210-65ED-F29BDF5E20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223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3780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517A33-A04C-5813-2BB1-6934F7499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EA5E644-0903-395C-4B53-3D59E934E7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C15C67-0DAD-CE66-396F-F99540E5D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7243DA-6E7E-A1B9-96B4-DC92779EB0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0804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DF077-E391-8D16-435D-56664F7EB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0BF279-448A-2326-2903-D529A60E2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7E55E8-6D99-25E5-BCD2-2EA5B205AD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147628-5898-A7BD-7325-DC318B4202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0584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photograph shows Biomass folded down for shipping and launch: the solar panels and reflector will unfold once it is in space. </a:t>
            </a:r>
          </a:p>
          <a:p>
            <a:r>
              <a:rPr lang="en-GB" dirty="0"/>
              <a:t>The person in the picture gives some idea of the size of the satellite.</a:t>
            </a:r>
          </a:p>
          <a:p>
            <a:r>
              <a:rPr lang="en-GB" dirty="0"/>
              <a:t>The ESA patch features flags of all ESA member countries. Which one is not in Europe?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55855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905B4-CD09-EAEA-F5C1-28673FCAD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B573F9-2450-4822-FF19-79FBF115B1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DD8B49-1A00-3B95-8FB1-5D822D4628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C33452-E118-BE07-2465-6885FCC7A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185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F5D7F-3790-88DE-EFE5-2869D74F8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B7C7EB-57A2-877B-B41A-369C373D30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F8D19E-936D-7F51-4147-60FADBA76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Key words slide.</a:t>
            </a:r>
          </a:p>
          <a:p>
            <a:pPr>
              <a:spcAft>
                <a:spcPts val="800"/>
              </a:spcAft>
            </a:pPr>
            <a:r>
              <a:rPr lang="en-GB" dirty="0"/>
              <a:t>Title is blank so you can add the wording used in your school if you wish to share these at the start or/and end of the lesson.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A08AA-315C-9CBB-6956-6BCEB6BA36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556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077F2-E6A5-D8A4-8CCD-417D27637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314379-2B94-7830-00EE-95B7A06D9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F1A61B-25D0-3072-5144-ADF021F3F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Dark green areas show places where tree coverage was &gt;75% in 2000 so are forests.</a:t>
            </a:r>
          </a:p>
          <a:p>
            <a:r>
              <a:rPr lang="en-GB" dirty="0"/>
              <a:t>Pale green areas had quite a lot of trees but they are more spread out – in smaller forests, woods, along the edges of fields, in parks or cities.</a:t>
            </a:r>
          </a:p>
          <a:p>
            <a:r>
              <a:rPr lang="en-GB" dirty="0"/>
              <a:t>Grey areas had few, if any trees. </a:t>
            </a:r>
          </a:p>
          <a:p>
            <a:r>
              <a:rPr lang="en-GB" dirty="0"/>
              <a:t>(Note that some smaller areas have been removed to make this easier to understand. Full map at Global Forest Watch – see ‘Links’ in </a:t>
            </a:r>
            <a:r>
              <a:rPr lang="en-GB" i="1" dirty="0"/>
              <a:t>Teacher guide</a:t>
            </a:r>
            <a:r>
              <a:rPr lang="en-GB" dirty="0"/>
              <a:t>.)</a:t>
            </a:r>
          </a:p>
          <a:p>
            <a:endParaRPr lang="en-GB" dirty="0"/>
          </a:p>
          <a:p>
            <a:r>
              <a:rPr lang="en-GB" dirty="0"/>
              <a:t>Block of names appears on mouse-click.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3E548-C140-706C-61B2-8E47F9FD4F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793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A0EA2-351E-3F7D-2E9F-DF15B86C5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7253B0-72B4-AF90-D2F5-E0A6D95DC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DC4156-037D-00B4-9A32-64F2B6A31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CDECC-8BB9-2FF1-5BEF-9BCFCEF86F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6917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A2E9C8-11E8-CD71-B50C-FDA8F5FCE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9FBD84-9ECF-462F-2064-EA806185D8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D3CEE3-558D-B347-8886-06A02CE96E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r>
              <a:rPr lang="en-GB" dirty="0"/>
              <a:t>Hint appears on click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11C633-C0D0-7252-F5EE-765879F74B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0427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E0CF3-0BBD-35C5-0952-1921B01FA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2B3E2A-EC69-FB85-D4C5-C4EAAAEF65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9A06E0-31D8-01EE-E221-A9736E5B5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800"/>
              </a:spcAft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7C96A7-9763-8D1F-1B29-49DADAF505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9B5245-D823-4BD7-A276-F320438CC7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072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B49D9-773E-45AC-30E9-D80312834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F8C32E-BFE0-6D9B-BBC4-870EA3A064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6FCE1B-F435-E65C-0ABF-FDB7670AFE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Names of countries/regions appear one-by one on mouse click in order listed on previous slide.</a:t>
            </a:r>
          </a:p>
          <a:p>
            <a:r>
              <a:rPr lang="en-GB" dirty="0"/>
              <a:t>Trees appear on a further click to indicate which regions are important tropical rainforests.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B50AC-960F-1520-BB23-E569F8ADD3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2451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map shows tree-cover gain 2000-2020 and loss 2000-2023 </a:t>
            </a:r>
          </a:p>
          <a:p>
            <a:r>
              <a:rPr lang="en-GB" dirty="0"/>
              <a:t>Next slide is an alternative version that shows the forest extent and labels as well as the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9B5245-D823-4BD7-A276-F320438CC78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572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FDC7A-F3E4-7AFB-B01A-6E11EECEAB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66DB6D-3B21-4F06-C559-5540FC4FA3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2AFCD-B243-E366-0CB4-AC3B1D325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3C4F54-5555-78A0-974A-8CB41C9F5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9E5F6-CD78-69C1-A876-3E4F4AB9B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294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E9688-ECE3-9532-8BBC-E30896131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A6C8E-04FA-48E4-5DA6-11019AEDAE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F4606-2FDC-17A7-02F4-87FA1B2A7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33A51-7D11-B83B-DED4-434FC217F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16DD-37D8-6F8C-E3B1-D32CFF974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6986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F91E0D-A99E-D5CC-D2EC-8953BD0993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80BE0-E915-122D-64C5-110C45274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860B5B-3365-939E-44E2-4778761BD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4DE3A-03B5-4335-915B-793755152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17CDA-6D6A-4856-4432-859D0ABD0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9919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28F4-FAE2-1680-6B84-5BE83DCE3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46D0D-2859-2796-B9B6-37ED9735A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A0AED-E24A-3973-6BF5-D9CAEFEC7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AA0B0-5845-036B-DBA4-B578BBA03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7A39A1-911F-D126-6123-F6AC5298B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973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4C2EF-7A03-E372-B9E8-C90FFE7E5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A7E750-4311-A017-5F7B-1EEE447CD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F0B18-042E-7D1F-5E70-74F0103E1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530D4-826B-BD93-ACF2-5F95F33FA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1BBA4-1FFC-F633-824D-80728B65F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810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5802E-94F0-2A0C-7F3E-A7FA173E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BD38A7-8173-1150-8FBF-E8FBED4E2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2EFAF-9DDB-3E64-7812-9A418230FA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B961C-35FF-3FE4-C6A6-2609329C6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A7F8E-29D9-8A21-7E4F-AADA3C04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3D50A-F22A-BE12-95A3-172407E05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6487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C1698-633E-7D04-FB2E-CE164EEF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D46FB-25CC-30AB-4479-D116CAB93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4A92C-49E4-D2DB-61BA-5F5348B949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1AEFB3-D207-A481-DEED-D0CEACE4ED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2E85D6-D078-99C1-F6C7-21B9EEF72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6A465A-D44B-6ACC-7D09-6AC0F97CD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545314-4D47-F4A6-4274-836F2E5C5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2A1785-D82A-DBC3-7770-839A4615A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938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F81C5-D00C-4EF3-8C11-989578B83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AAD8E5-E2B3-988F-BBF5-4E589897D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A35B2-5882-3CC2-B913-990DD5F8A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23688D-76D1-5983-B1B9-99304DF05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980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92B736-6DA7-0AD3-9BC8-05C470A83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30855-A1B3-5E09-BF30-785F8FEC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5CCAC-A96C-E010-4C2E-92AFFB0AD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14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40A9-5882-0BB2-9E24-B3882F939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F10CD0-1261-FD2C-F996-ED58B47F0C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86C42-4E74-6C24-2D60-2D3C24329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ED702-136F-A86F-1AF2-14F1EF707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EE2A8-F2BE-DAC2-D4A0-7ECE8BFD6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C8F9B-7C86-5A33-DF5B-0F27A305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316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FD0BB-6D75-68A7-9F9D-B2B824D0E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4E8206-2E4A-3620-0C65-93EA7131E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58F56E-6950-1DEA-8957-78650C31B1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78A8E3-9DF4-C661-FD47-E78BA93A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2182-BE81-4890-AD5C-3C82D4642C19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A76338-E67F-6BE9-23E9-7FAF10A09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83BD2A-F238-A7EB-8635-5B7A3C616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6081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0924E4-1307-EC35-2275-3733085A7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0C46B-BBA6-A4DA-5DFE-CF944CF26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C7C028-6841-5810-4AED-874A685A8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C02182-BE81-4890-AD5C-3C82D4642C19}" type="datetimeFigureOut">
              <a:rPr lang="en-GB" smtClean="0"/>
              <a:t>21/10/2025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32D9C-0B56-9D27-02A8-EB045A088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27AF1-C8CD-1EB1-B3DA-BF421FA8A2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2B97FE-AEF4-4897-B591-C969634414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455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island in the middle of the earth&#10;&#10;AI-generated content may be incorrect.">
            <a:extLst>
              <a:ext uri="{FF2B5EF4-FFF2-40B4-BE49-F238E27FC236}">
                <a16:creationId xmlns:a16="http://schemas.microsoft.com/office/drawing/2014/main" id="{403E02D2-D8B8-CC75-23AB-E217E3E21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2D1DC8-BCF6-6F9C-F5C3-5B32227AD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7125"/>
            <a:ext cx="9144000" cy="2387600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Fira Sans SemiBold" panose="020B0603050000020004" pitchFamily="34" charset="0"/>
              </a:rPr>
              <a:t>Counting trees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E8B13A-B9B6-42CA-08AF-54520AE4E6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86800"/>
            <a:ext cx="9144000" cy="1655762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Fira Sans Medium" panose="020B0603050000020004" pitchFamily="34" charset="0"/>
              </a:rPr>
              <a:t>How many trees in a forest?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D61963-7302-DB38-1FF7-863749484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913" y="5245002"/>
            <a:ext cx="4317069" cy="1345102"/>
          </a:xfrm>
          <a:prstGeom prst="rect">
            <a:avLst/>
          </a:prstGeom>
        </p:spPr>
      </p:pic>
      <p:pic>
        <p:nvPicPr>
          <p:cNvPr id="9" name="Picture 8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B40B8176-CA20-CF4D-4616-5635A9AF75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392" y="5161553"/>
            <a:ext cx="2700695" cy="151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98E4A71-B48B-25B4-3D3F-EB410B60138D}"/>
              </a:ext>
            </a:extLst>
          </p:cNvPr>
          <p:cNvSpPr txBox="1"/>
          <p:nvPr/>
        </p:nvSpPr>
        <p:spPr>
          <a:xfrm rot="5400000">
            <a:off x="11458803" y="6375111"/>
            <a:ext cx="1250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ESA/ATG </a:t>
            </a:r>
            <a:r>
              <a:rPr lang="en-GB" sz="800" dirty="0" err="1">
                <a:solidFill>
                  <a:schemeClr val="bg1"/>
                </a:solidFill>
              </a:rPr>
              <a:t>medialab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953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D4E987-A21D-1165-E009-2A8D6AF73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F799D1-0E04-C96A-9C7E-7A3FED947D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6282"/>
            <a:ext cx="12191999" cy="6890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A469ED-6105-D888-741D-A30B1063D2A4}"/>
              </a:ext>
            </a:extLst>
          </p:cNvPr>
          <p:cNvSpPr txBox="1"/>
          <p:nvPr/>
        </p:nvSpPr>
        <p:spPr>
          <a:xfrm rot="5400000">
            <a:off x="10257859" y="4945253"/>
            <a:ext cx="365283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95000"/>
                  </a:schemeClr>
                </a:solidFill>
              </a:rPr>
              <a:t>Hansen et al./Popatov et al., accessed through Global Forest Watch 25/3/25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71E360-574A-EB11-74F5-BFF114D27432}"/>
              </a:ext>
            </a:extLst>
          </p:cNvPr>
          <p:cNvSpPr txBox="1"/>
          <p:nvPr/>
        </p:nvSpPr>
        <p:spPr>
          <a:xfrm>
            <a:off x="1859255" y="4310158"/>
            <a:ext cx="1395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Amazon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B6881B-37BF-4BE0-E1B5-5C6705C4CADB}"/>
              </a:ext>
            </a:extLst>
          </p:cNvPr>
          <p:cNvSpPr txBox="1"/>
          <p:nvPr/>
        </p:nvSpPr>
        <p:spPr>
          <a:xfrm>
            <a:off x="8248541" y="4450477"/>
            <a:ext cx="1589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Indonesia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FE0BC-4F1C-78EE-FDEF-14C275E1F04D}"/>
              </a:ext>
            </a:extLst>
          </p:cNvPr>
          <p:cNvSpPr txBox="1"/>
          <p:nvPr/>
        </p:nvSpPr>
        <p:spPr>
          <a:xfrm>
            <a:off x="8704528" y="791578"/>
            <a:ext cx="1250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Russia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61AF00-9CCC-498E-4446-8B892139ACE6}"/>
              </a:ext>
            </a:extLst>
          </p:cNvPr>
          <p:cNvSpPr txBox="1"/>
          <p:nvPr/>
        </p:nvSpPr>
        <p:spPr>
          <a:xfrm>
            <a:off x="2283853" y="1253243"/>
            <a:ext cx="1395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North America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6521DF-077E-2FCB-0DC5-A493342B421F}"/>
              </a:ext>
            </a:extLst>
          </p:cNvPr>
          <p:cNvSpPr txBox="1"/>
          <p:nvPr/>
        </p:nvSpPr>
        <p:spPr>
          <a:xfrm>
            <a:off x="9761075" y="3313579"/>
            <a:ext cx="1722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South-east Asia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84D820-971E-1442-AB47-AD2B0D888788}"/>
              </a:ext>
            </a:extLst>
          </p:cNvPr>
          <p:cNvSpPr txBox="1"/>
          <p:nvPr/>
        </p:nvSpPr>
        <p:spPr>
          <a:xfrm>
            <a:off x="4902864" y="606913"/>
            <a:ext cx="2386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Sweden and Finland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96436E-84B1-1B1D-7FE3-7AA686F06A96}"/>
              </a:ext>
            </a:extLst>
          </p:cNvPr>
          <p:cNvSpPr txBox="1"/>
          <p:nvPr/>
        </p:nvSpPr>
        <p:spPr>
          <a:xfrm>
            <a:off x="5825281" y="3558626"/>
            <a:ext cx="113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Congo</a:t>
            </a:r>
          </a:p>
        </p:txBody>
      </p:sp>
      <p:pic>
        <p:nvPicPr>
          <p:cNvPr id="11" name="Picture 10" descr="A tree with green leaves&#10;&#10;AI-generated content may be incorrect.">
            <a:extLst>
              <a:ext uri="{FF2B5EF4-FFF2-40B4-BE49-F238E27FC236}">
                <a16:creationId xmlns:a16="http://schemas.microsoft.com/office/drawing/2014/main" id="{1C2CECCC-0EE4-26BA-8941-E5D0D1D90C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679" y="4031837"/>
            <a:ext cx="444053" cy="775637"/>
          </a:xfrm>
          <a:prstGeom prst="rect">
            <a:avLst/>
          </a:prstGeom>
        </p:spPr>
      </p:pic>
      <p:pic>
        <p:nvPicPr>
          <p:cNvPr id="12" name="Picture 11" descr="A tree with green leaves&#10;&#10;AI-generated content may be incorrect.">
            <a:extLst>
              <a:ext uri="{FF2B5EF4-FFF2-40B4-BE49-F238E27FC236}">
                <a16:creationId xmlns:a16="http://schemas.microsoft.com/office/drawing/2014/main" id="{F323C8BD-3866-EDF4-994E-042950FBB7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0055" y="3289924"/>
            <a:ext cx="444053" cy="775637"/>
          </a:xfrm>
          <a:prstGeom prst="rect">
            <a:avLst/>
          </a:prstGeom>
        </p:spPr>
      </p:pic>
      <p:pic>
        <p:nvPicPr>
          <p:cNvPr id="13" name="Picture 12" descr="A tree with green leaves&#10;&#10;AI-generated content may be incorrect.">
            <a:extLst>
              <a:ext uri="{FF2B5EF4-FFF2-40B4-BE49-F238E27FC236}">
                <a16:creationId xmlns:a16="http://schemas.microsoft.com/office/drawing/2014/main" id="{E5970442-D6EB-14DF-0C06-524A7D4DAB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179" y="4144576"/>
            <a:ext cx="444053" cy="7756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201BAF2-DE3D-47CE-9903-7D09BAE7A3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58000"/>
            <a:ext cx="259847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42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17305706-CA15-1348-27BA-10A14575FC3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31084"/>
          </a:xfrm>
        </p:grpSpPr>
        <p:pic>
          <p:nvPicPr>
            <p:cNvPr id="14" name="Picture 13" descr="A map of the world&#10;&#10;AI-generated content may be incorrect.">
              <a:extLst>
                <a:ext uri="{FF2B5EF4-FFF2-40B4-BE49-F238E27FC236}">
                  <a16:creationId xmlns:a16="http://schemas.microsoft.com/office/drawing/2014/main" id="{72F76923-515E-03C5-48A4-D274BF956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31084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869805C-C24A-5962-3174-D2106B2E737D}"/>
                </a:ext>
              </a:extLst>
            </p:cNvPr>
            <p:cNvSpPr/>
            <p:nvPr/>
          </p:nvSpPr>
          <p:spPr>
            <a:xfrm>
              <a:off x="4804229" y="0"/>
              <a:ext cx="174171" cy="449943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4D96BBDB-D68E-6219-2F84-D93E9E67A6B1}"/>
              </a:ext>
            </a:extLst>
          </p:cNvPr>
          <p:cNvSpPr txBox="1"/>
          <p:nvPr/>
        </p:nvSpPr>
        <p:spPr>
          <a:xfrm rot="5400000">
            <a:off x="10604990" y="5270990"/>
            <a:ext cx="29585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95000"/>
                  </a:schemeClr>
                </a:solidFill>
              </a:rPr>
              <a:t>Popatov et al., accessed through Global Forest Watch 25/3/25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0F4DF1-DA4F-4FB9-A86D-0F81A18EAB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58000"/>
            <a:ext cx="259847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71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33135-283A-92C2-F182-37B5B554E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A978DB73-7BC8-D23C-2151-BD5AA41BA9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429A2C7F-0BB8-8793-AF36-E0439B7DDEA7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1D6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47F7C9-C454-9580-C295-1270BE617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7F6B42-69F3-029D-8E3E-AB1B161335A0}"/>
              </a:ext>
            </a:extLst>
          </p:cNvPr>
          <p:cNvSpPr txBox="1"/>
          <p:nvPr/>
        </p:nvSpPr>
        <p:spPr>
          <a:xfrm>
            <a:off x="3165462" y="1160853"/>
            <a:ext cx="8571426" cy="5401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On your map of the world:</a:t>
            </a:r>
          </a:p>
          <a:p>
            <a:pPr marL="742950" lvl="0" indent="-742950">
              <a:lnSpc>
                <a:spcPct val="107000"/>
              </a:lnSpc>
              <a:buFont typeface="+mj-lt"/>
              <a:buAutoNum type="alphaLcPeriod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Use one colour to show the main areas where there are fewer trees now than in 2000.</a:t>
            </a:r>
          </a:p>
          <a:p>
            <a:pPr marL="742950" lvl="0" indent="-742950">
              <a:lnSpc>
                <a:spcPct val="107000"/>
              </a:lnSpc>
              <a:buFont typeface="+mj-lt"/>
              <a:buAutoNum type="alphaLcPeriod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Use another colour to show the main areas where there are more trees now than in 2000.</a:t>
            </a:r>
            <a:endParaRPr lang="en-GB" sz="3600" dirty="0">
              <a:latin typeface="Fira Sans" panose="020B0503050000020004" pitchFamily="34" charset="0"/>
              <a:ea typeface="Fira Sans" panose="020B05030500000200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Remember to add these new colours</a:t>
            </a:r>
            <a:b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</a:b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to the right boxes in the key.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506004E-ADE6-5488-3233-5964E092AA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462" y="-52138"/>
            <a:ext cx="8114839" cy="1325563"/>
          </a:xfrm>
        </p:spPr>
        <p:txBody>
          <a:bodyPr/>
          <a:lstStyle/>
          <a:p>
            <a:r>
              <a:rPr lang="en-GB" dirty="0">
                <a:latin typeface="Fira Sans Medium" panose="020B0603050000020004" pitchFamily="34" charset="0"/>
              </a:rPr>
              <a:t>Changing forests 4</a:t>
            </a:r>
          </a:p>
        </p:txBody>
      </p:sp>
    </p:spTree>
    <p:extLst>
      <p:ext uri="{BB962C8B-B14F-4D97-AF65-F5344CB8AC3E}">
        <p14:creationId xmlns:p14="http://schemas.microsoft.com/office/powerpoint/2010/main" val="27555357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E15FB-9464-0A60-6E0A-18599C19C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38434357-E5F6-CB9D-A2A4-23288B7AC7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8DF353E4-30B4-0B34-6A06-CCDF5612D572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1D6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AD6789-9CD1-8F25-34B1-A5C4C7581B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1C76B0-BC91-99DB-EC15-024E41F1D934}"/>
              </a:ext>
            </a:extLst>
          </p:cNvPr>
          <p:cNvSpPr txBox="1"/>
          <p:nvPr/>
        </p:nvSpPr>
        <p:spPr>
          <a:xfrm>
            <a:off x="6096000" y="1676827"/>
            <a:ext cx="5727089" cy="4216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0" indent="-742950">
              <a:lnSpc>
                <a:spcPct val="107000"/>
              </a:lnSpc>
              <a:buFont typeface="+mj-lt"/>
              <a:buAutoNum type="arabicPeriod" startAt="5"/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Why do some places have </a:t>
            </a:r>
            <a:r>
              <a:rPr lang="en-GB" sz="3600" b="1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more</a:t>
            </a: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 trees now than in 2000?</a:t>
            </a:r>
          </a:p>
          <a:p>
            <a:pPr marL="742950" lvl="0" indent="-742950">
              <a:lnSpc>
                <a:spcPct val="107000"/>
              </a:lnSpc>
              <a:buFont typeface="+mj-lt"/>
              <a:buAutoNum type="arabicPeriod" startAt="5"/>
            </a:pPr>
            <a:endParaRPr lang="en-GB" sz="3600" dirty="0">
              <a:latin typeface="Fira Sans" panose="020B0503050000020004" pitchFamily="34" charset="0"/>
              <a:ea typeface="Fira Sans" panose="020B0503050000020004" pitchFamily="34" charset="0"/>
              <a:cs typeface="Times New Roman" panose="02020603050405020304" pitchFamily="18" charset="0"/>
            </a:endParaRPr>
          </a:p>
          <a:p>
            <a:pPr marL="742950" lvl="0" indent="-742950">
              <a:lnSpc>
                <a:spcPct val="107000"/>
              </a:lnSpc>
              <a:buFont typeface="+mj-lt"/>
              <a:buAutoNum type="arabicPeriod" startAt="5"/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Why do some places have </a:t>
            </a:r>
            <a:r>
              <a:rPr lang="en-GB" sz="3600" b="1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fewer</a:t>
            </a: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 trees now than in 2000?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69EC891-57E4-248F-10C5-795D3408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508" y="160644"/>
            <a:ext cx="5085567" cy="1325563"/>
          </a:xfrm>
        </p:spPr>
        <p:txBody>
          <a:bodyPr/>
          <a:lstStyle/>
          <a:p>
            <a:r>
              <a:rPr lang="en-GB" dirty="0">
                <a:latin typeface="Fira Sans Medium" panose="020B0603050000020004" pitchFamily="34" charset="0"/>
              </a:rPr>
              <a:t>Changing forests</a:t>
            </a:r>
          </a:p>
        </p:txBody>
      </p:sp>
      <p:pic>
        <p:nvPicPr>
          <p:cNvPr id="10" name="Picture 9" descr="A tree with green leaves&#10;&#10;AI-generated content may be incorrect.">
            <a:extLst>
              <a:ext uri="{FF2B5EF4-FFF2-40B4-BE49-F238E27FC236}">
                <a16:creationId xmlns:a16="http://schemas.microsoft.com/office/drawing/2014/main" id="{CEAA4C5F-B95E-F040-E073-E92B907C3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4146" y="327370"/>
            <a:ext cx="3830754" cy="6691273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7DA71F2E-E60F-E33A-C451-28CE3A80F700}"/>
              </a:ext>
            </a:extLst>
          </p:cNvPr>
          <p:cNvSpPr txBox="1"/>
          <p:nvPr/>
        </p:nvSpPr>
        <p:spPr>
          <a:xfrm rot="16200000" flipV="1">
            <a:off x="2290825" y="4825523"/>
            <a:ext cx="1590357" cy="2190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800" dirty="0">
                <a:solidFill>
                  <a:srgbClr val="A6A6A6"/>
                </a:solidFill>
                <a:effectLst/>
                <a:latin typeface="Fira Sans Light" panose="020B04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Sabrina Schmidt from </a:t>
            </a:r>
            <a:r>
              <a:rPr lang="en-GB" sz="800" dirty="0" err="1">
                <a:solidFill>
                  <a:srgbClr val="A6A6A6"/>
                </a:solidFill>
                <a:effectLst/>
                <a:latin typeface="Fira Sans Light" panose="020B04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Pixabay</a:t>
            </a:r>
            <a:endParaRPr lang="en-GB" sz="1100" dirty="0"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039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549B7-E17F-DE6D-9873-49A2665DA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2CFEDF3-A83C-9109-EA33-9EC5F1DD3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562048"/>
              </p:ext>
            </p:extLst>
          </p:nvPr>
        </p:nvGraphicFramePr>
        <p:xfrm>
          <a:off x="1035050" y="122182"/>
          <a:ext cx="10121899" cy="66136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3300">
                  <a:extLst>
                    <a:ext uri="{9D8B030D-6E8A-4147-A177-3AD203B41FA5}">
                      <a16:colId xmlns:a16="http://schemas.microsoft.com/office/drawing/2014/main" val="2818314468"/>
                    </a:ext>
                  </a:extLst>
                </a:gridCol>
                <a:gridCol w="5308599">
                  <a:extLst>
                    <a:ext uri="{9D8B030D-6E8A-4147-A177-3AD203B41FA5}">
                      <a16:colId xmlns:a16="http://schemas.microsoft.com/office/drawing/2014/main" val="1505119590"/>
                    </a:ext>
                  </a:extLst>
                </a:gridCol>
              </a:tblGrid>
              <a:tr h="670036"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Fira Sans Medium" panose="020B0603050000020004" pitchFamily="34" charset="0"/>
                        </a:rPr>
                        <a:t>More trees</a:t>
                      </a:r>
                    </a:p>
                  </a:txBody>
                  <a:tcPr>
                    <a:solidFill>
                      <a:srgbClr val="1D6CA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latin typeface="Fira Sans Medium" panose="020B0603050000020004" pitchFamily="34" charset="0"/>
                        </a:rPr>
                        <a:t>Fewer trees</a:t>
                      </a:r>
                    </a:p>
                  </a:txBody>
                  <a:tcPr>
                    <a:solidFill>
                      <a:srgbClr val="1D6C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224569"/>
                  </a:ext>
                </a:extLst>
              </a:tr>
              <a:tr h="4837964"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People have planted trees: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to replace trees cut down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to make bigger forests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to make homes for animals …</a:t>
                      </a:r>
                    </a:p>
                    <a:p>
                      <a:endParaRPr lang="en-GB" sz="2400" dirty="0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Trees have grown: 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in burned areas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in unfarmed fields 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on waste ground …</a:t>
                      </a:r>
                    </a:p>
                    <a:p>
                      <a:endParaRPr lang="en-GB" sz="2400" dirty="0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>
                    <a:solidFill>
                      <a:srgbClr val="D4E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People have chopped down trees: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for timber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for fuel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to build on (roads, houses …)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to plant crops instead …</a:t>
                      </a:r>
                    </a:p>
                    <a:p>
                      <a:endParaRPr lang="en-GB" sz="2400" dirty="0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  <a:p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Trees have died when they have: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blown over in storms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been burned in wildfires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become diseased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been eaten by animals …</a:t>
                      </a:r>
                    </a:p>
                    <a:p>
                      <a:endParaRPr lang="en-GB" sz="2400" dirty="0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  <a:p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Trees covered in water: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due to sea-level rise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400" dirty="0">
                          <a:latin typeface="Fira Sans" panose="020B0503050000020004" pitchFamily="34" charset="0"/>
                          <a:ea typeface="Fira Sans" panose="020B0503050000020004" pitchFamily="34" charset="0"/>
                        </a:rPr>
                        <a:t>when a river is dammed …</a:t>
                      </a:r>
                    </a:p>
                    <a:p>
                      <a:endParaRPr lang="en-GB" sz="2400" dirty="0">
                        <a:latin typeface="Fira Sans" panose="020B0503050000020004" pitchFamily="34" charset="0"/>
                        <a:ea typeface="Fira Sans" panose="020B0503050000020004" pitchFamily="34" charset="0"/>
                      </a:endParaRPr>
                    </a:p>
                  </a:txBody>
                  <a:tcPr>
                    <a:solidFill>
                      <a:srgbClr val="D4E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6408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1927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05F72-7C08-9B94-AD87-4E1E3D799C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People walking on a sidewalk with cherry blossoms&#10;&#10;AI-generated content may be incorrect.">
            <a:extLst>
              <a:ext uri="{FF2B5EF4-FFF2-40B4-BE49-F238E27FC236}">
                <a16:creationId xmlns:a16="http://schemas.microsoft.com/office/drawing/2014/main" id="{F5DFFD07-4877-3C05-B46D-CABA4021EC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000" y="-1800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E80449-7322-4068-E789-6EF53183EE02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7BC92B50-F976-BBFF-F428-43E6C2E7D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E59AAD-FC4A-4C0B-2FE6-E662D39E73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7F601F2-B175-84FD-284A-4070127C99A8}"/>
              </a:ext>
            </a:extLst>
          </p:cNvPr>
          <p:cNvSpPr txBox="1"/>
          <p:nvPr/>
        </p:nvSpPr>
        <p:spPr>
          <a:xfrm rot="5400000">
            <a:off x="11365663" y="5861254"/>
            <a:ext cx="124071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Pavlo Klein on </a:t>
            </a:r>
            <a:r>
              <a:rPr lang="en-GB" sz="800" dirty="0" err="1">
                <a:solidFill>
                  <a:schemeClr val="bg1"/>
                </a:solidFill>
              </a:rPr>
              <a:t>Unsplash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291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89B45F-5BF9-697C-DF55-165B1414C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w of trees with red fruits&#10;&#10;AI-generated content may be incorrect.">
            <a:extLst>
              <a:ext uri="{FF2B5EF4-FFF2-40B4-BE49-F238E27FC236}">
                <a16:creationId xmlns:a16="http://schemas.microsoft.com/office/drawing/2014/main" id="{283911D8-ABA7-144A-4E65-1B3EF29AE5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000" y="-1800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3B6497-A7DF-4B3F-DAB4-E6F229EDBF04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DA180E93-2E9E-B936-3745-EDF91B903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02CEF65-794F-74BA-68D9-DAEC620C1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CC8D7E2-3874-3DE4-9627-CAA0DF85977E}"/>
              </a:ext>
            </a:extLst>
          </p:cNvPr>
          <p:cNvSpPr txBox="1"/>
          <p:nvPr/>
        </p:nvSpPr>
        <p:spPr>
          <a:xfrm rot="5400000">
            <a:off x="10933515" y="5596171"/>
            <a:ext cx="210501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 Michael &amp; Diane Weidner on </a:t>
            </a:r>
            <a:r>
              <a:rPr lang="en-GB" sz="800" dirty="0" err="1">
                <a:solidFill>
                  <a:schemeClr val="bg1"/>
                </a:solidFill>
              </a:rPr>
              <a:t>Unsplash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0F953-CE60-BF1D-5C01-1DD0A55D9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ath through a forest&#10;&#10;AI-generated content may be incorrect.">
            <a:extLst>
              <a:ext uri="{FF2B5EF4-FFF2-40B4-BE49-F238E27FC236}">
                <a16:creationId xmlns:a16="http://schemas.microsoft.com/office/drawing/2014/main" id="{68A0CFD3-094A-3962-6AA8-BC1B8B1B4E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000" y="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5E2692A-1BA1-D71B-6760-47310ED84FE9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E2A9CB53-EF9D-EB01-7771-F1D093832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8C7044-F2AD-5972-A800-5FE2D565C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5206CFA-D1AF-24D3-E01B-0146A6B4C569}"/>
              </a:ext>
            </a:extLst>
          </p:cNvPr>
          <p:cNvSpPr txBox="1"/>
          <p:nvPr/>
        </p:nvSpPr>
        <p:spPr>
          <a:xfrm rot="5400000">
            <a:off x="11386124" y="5748679"/>
            <a:ext cx="1178091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Marc Pell on </a:t>
            </a:r>
            <a:r>
              <a:rPr lang="en-GB" sz="800" dirty="0" err="1">
                <a:solidFill>
                  <a:schemeClr val="bg1"/>
                </a:solidFill>
              </a:rPr>
              <a:t>Unsplash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59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58182-B212-223F-FE02-2BA8FE543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one wall with trees in the background&#10;&#10;AI-generated content may be incorrect.">
            <a:extLst>
              <a:ext uri="{FF2B5EF4-FFF2-40B4-BE49-F238E27FC236}">
                <a16:creationId xmlns:a16="http://schemas.microsoft.com/office/drawing/2014/main" id="{FCE42275-6D7A-6C2C-39C1-199E3CA16D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00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C72C664-0924-1DCF-5439-A085104E4E4E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23D46AE9-7024-9D80-B0C9-7DA088233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411DEA0-893D-9F5B-2F41-B8CF0F119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F982605-5BBE-EDF8-6AE2-D714037B6046}"/>
              </a:ext>
            </a:extLst>
          </p:cNvPr>
          <p:cNvSpPr txBox="1"/>
          <p:nvPr/>
        </p:nvSpPr>
        <p:spPr>
          <a:xfrm rot="5400000">
            <a:off x="11495937" y="5850278"/>
            <a:ext cx="111042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 J Shim on </a:t>
            </a:r>
            <a:r>
              <a:rPr lang="en-GB" sz="800" dirty="0" err="1">
                <a:solidFill>
                  <a:schemeClr val="bg1"/>
                </a:solidFill>
              </a:rPr>
              <a:t>Unsplash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7421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30241-7C85-A031-729A-A7331CD3F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een forest with many leaves&#10;&#10;AI-generated content may be incorrect.">
            <a:extLst>
              <a:ext uri="{FF2B5EF4-FFF2-40B4-BE49-F238E27FC236}">
                <a16:creationId xmlns:a16="http://schemas.microsoft.com/office/drawing/2014/main" id="{FE68DF0E-5F19-B882-4745-AC4DC12F14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00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FF1F247-BB42-65A2-CE41-33E318010296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81EECEDE-14C1-FC65-201A-44F3A86A1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C3BB042-91DD-44B2-4452-D8C1706F3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5489E59-EC8E-55C5-12E8-33B2E1AB8E8B}"/>
              </a:ext>
            </a:extLst>
          </p:cNvPr>
          <p:cNvSpPr txBox="1"/>
          <p:nvPr/>
        </p:nvSpPr>
        <p:spPr>
          <a:xfrm rot="5400000">
            <a:off x="11119295" y="5614886"/>
            <a:ext cx="17334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Zdeněk Macháček on </a:t>
            </a:r>
            <a:r>
              <a:rPr lang="en-GB" sz="800" dirty="0" err="1">
                <a:solidFill>
                  <a:schemeClr val="bg1"/>
                </a:solidFill>
              </a:rPr>
              <a:t>Unsplash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196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0F0E2-9626-F0F0-4684-5BBDA04C3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041C0CAD-71FF-F10C-7E19-71F2B3A4D4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8E4B1438-8AA8-F148-019C-A5D866BB2D53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1D6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86C48-7BC2-A9F4-092B-A933F28ACA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06FA5B-7D84-4ADE-F191-C26EC4A39AAD}"/>
              </a:ext>
            </a:extLst>
          </p:cNvPr>
          <p:cNvSpPr txBox="1"/>
          <p:nvPr/>
        </p:nvSpPr>
        <p:spPr>
          <a:xfrm>
            <a:off x="3238960" y="1978337"/>
            <a:ext cx="7796470" cy="4621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Show the biggest forests of the Earth on a map of the world.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Give ideas about why the number of trees in forests can change.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Explain how to count trees.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Know how the Biomass satellite will help.</a:t>
            </a:r>
          </a:p>
          <a:p>
            <a:endParaRPr lang="en-GB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ED959E-1880-5804-F93A-B8121064F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960" y="365125"/>
            <a:ext cx="8114839" cy="1325563"/>
          </a:xfrm>
        </p:spPr>
        <p:txBody>
          <a:bodyPr/>
          <a:lstStyle/>
          <a:p>
            <a:endParaRPr lang="en-GB" dirty="0">
              <a:latin typeface="Fira Sans Medium" panose="020B06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266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1B338-5BF4-4E10-CE44-5FCDD5080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forest with trees and a river&#10;&#10;AI-generated content may be incorrect.">
            <a:extLst>
              <a:ext uri="{FF2B5EF4-FFF2-40B4-BE49-F238E27FC236}">
                <a16:creationId xmlns:a16="http://schemas.microsoft.com/office/drawing/2014/main" id="{114178E0-53CE-65C4-4168-402994924C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C2A64E4-83D3-3458-EDEA-8DF7D473DA50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87FB1D3A-B1CF-DF72-F47D-2D4EE9F7D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5ED1249-4E51-7D13-68A8-213DF9D6EF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9F976F8-5BFB-E994-4C4B-C7A6AC9D311A}"/>
              </a:ext>
            </a:extLst>
          </p:cNvPr>
          <p:cNvSpPr txBox="1"/>
          <p:nvPr/>
        </p:nvSpPr>
        <p:spPr>
          <a:xfrm rot="5400000">
            <a:off x="11119295" y="5614886"/>
            <a:ext cx="173345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Nathan Queloz on </a:t>
            </a:r>
            <a:r>
              <a:rPr lang="en-GB" sz="800" dirty="0" err="1">
                <a:solidFill>
                  <a:schemeClr val="bg1"/>
                </a:solidFill>
              </a:rPr>
              <a:t>Unsplash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20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5CCA2-DE93-3440-3364-A0522E382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cloud&#10;&#10;AI-generated content may be incorrect.">
            <a:extLst>
              <a:ext uri="{FF2B5EF4-FFF2-40B4-BE49-F238E27FC236}">
                <a16:creationId xmlns:a16="http://schemas.microsoft.com/office/drawing/2014/main" id="{AFC84FE3-55C2-7980-D700-8C0F9D97C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800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CFE8844-5952-2853-8582-CD79D9B039BF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C4A43640-1EB8-1185-06C4-545E910DD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D594090-D509-02A7-9CE6-90BDBD6FC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646007-6127-0754-A56F-F1FC91BA9B37}"/>
              </a:ext>
            </a:extLst>
          </p:cNvPr>
          <p:cNvSpPr txBox="1"/>
          <p:nvPr/>
        </p:nvSpPr>
        <p:spPr>
          <a:xfrm rot="5400000">
            <a:off x="11422030" y="5917621"/>
            <a:ext cx="11279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© 2025 Planet Labs</a:t>
            </a:r>
          </a:p>
        </p:txBody>
      </p:sp>
    </p:spTree>
    <p:extLst>
      <p:ext uri="{BB962C8B-B14F-4D97-AF65-F5344CB8AC3E}">
        <p14:creationId xmlns:p14="http://schemas.microsoft.com/office/powerpoint/2010/main" val="245292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84F94-7BBD-3D44-21BE-4DA4AA200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broccoli heads&#10;&#10;AI-generated content may be incorrect.">
            <a:extLst>
              <a:ext uri="{FF2B5EF4-FFF2-40B4-BE49-F238E27FC236}">
                <a16:creationId xmlns:a16="http://schemas.microsoft.com/office/drawing/2014/main" id="{F01320E7-7BFB-FB96-CCFA-74EEE896FE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5E9F6BA-9B31-A3FA-BAEE-A39B227899D8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E7FF83EF-4187-4A7B-D679-04819ECC4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90F1DB-CE22-C57D-3684-63B1B2D0C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0EE7EF5-AE00-4F1A-9539-45D5DC5A14DF}"/>
              </a:ext>
            </a:extLst>
          </p:cNvPr>
          <p:cNvSpPr txBox="1"/>
          <p:nvPr/>
        </p:nvSpPr>
        <p:spPr>
          <a:xfrm rot="5400000">
            <a:off x="11761022" y="5973678"/>
            <a:ext cx="450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CAF</a:t>
            </a:r>
          </a:p>
        </p:txBody>
      </p:sp>
    </p:spTree>
    <p:extLst>
      <p:ext uri="{BB962C8B-B14F-4D97-AF65-F5344CB8AC3E}">
        <p14:creationId xmlns:p14="http://schemas.microsoft.com/office/powerpoint/2010/main" val="1747539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E97C6-2B9B-228B-58B9-26088587C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127F4A-0533-E048-32F1-843D61C3C0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A0C355-405F-C6C8-BBB8-FCC533E93516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FE348A5F-242E-3F49-AF3F-D574FCED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101FB7-00AC-74C3-5594-B59FAC502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93115CA-E19E-408A-8410-C2B038821E26}"/>
              </a:ext>
            </a:extLst>
          </p:cNvPr>
          <p:cNvSpPr txBox="1"/>
          <p:nvPr/>
        </p:nvSpPr>
        <p:spPr>
          <a:xfrm rot="5400000">
            <a:off x="11119247" y="5629078"/>
            <a:ext cx="17335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</a:rPr>
              <a:t>Łukasz</a:t>
            </a:r>
            <a:r>
              <a:rPr lang="en-GB" sz="800" dirty="0">
                <a:solidFill>
                  <a:schemeClr val="bg1"/>
                </a:solidFill>
              </a:rPr>
              <a:t> </a:t>
            </a:r>
            <a:r>
              <a:rPr lang="en-GB" sz="800" dirty="0" err="1">
                <a:solidFill>
                  <a:schemeClr val="bg1"/>
                </a:solidFill>
              </a:rPr>
              <a:t>Winiarski</a:t>
            </a:r>
            <a:r>
              <a:rPr lang="en-GB" sz="800" dirty="0">
                <a:solidFill>
                  <a:schemeClr val="bg1"/>
                </a:solidFill>
              </a:rPr>
              <a:t> from </a:t>
            </a:r>
            <a:r>
              <a:rPr lang="en-GB" sz="800" dirty="0" err="1">
                <a:solidFill>
                  <a:schemeClr val="bg1"/>
                </a:solidFill>
              </a:rPr>
              <a:t>Pixabay</a:t>
            </a:r>
            <a:r>
              <a:rPr lang="en-GB" sz="800" dirty="0">
                <a:solidFill>
                  <a:schemeClr val="bg1"/>
                </a:solidFill>
              </a:rPr>
              <a:t> | CAF</a:t>
            </a:r>
          </a:p>
        </p:txBody>
      </p:sp>
    </p:spTree>
    <p:extLst>
      <p:ext uri="{BB962C8B-B14F-4D97-AF65-F5344CB8AC3E}">
        <p14:creationId xmlns:p14="http://schemas.microsoft.com/office/powerpoint/2010/main" val="15092040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5E97C6-2B9B-228B-58B9-26088587C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127F4A-0533-E048-32F1-843D61C3C0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A0C355-405F-C6C8-BBB8-FCC533E93516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FE348A5F-242E-3F49-AF3F-D574FCED5A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9101FB7-00AC-74C3-5594-B59FAC5027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A60B8BD9-51DC-441B-B974-BE280A1C189B}"/>
              </a:ext>
            </a:extLst>
          </p:cNvPr>
          <p:cNvSpPr txBox="1"/>
          <p:nvPr/>
        </p:nvSpPr>
        <p:spPr>
          <a:xfrm rot="5400000">
            <a:off x="11119247" y="5629078"/>
            <a:ext cx="173355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 err="1">
                <a:solidFill>
                  <a:schemeClr val="bg1"/>
                </a:solidFill>
              </a:rPr>
              <a:t>Łukasz</a:t>
            </a:r>
            <a:r>
              <a:rPr lang="en-GB" sz="800" dirty="0">
                <a:solidFill>
                  <a:schemeClr val="bg1"/>
                </a:solidFill>
              </a:rPr>
              <a:t> </a:t>
            </a:r>
            <a:r>
              <a:rPr lang="en-GB" sz="800" dirty="0" err="1">
                <a:solidFill>
                  <a:schemeClr val="bg1"/>
                </a:solidFill>
              </a:rPr>
              <a:t>Winiarski</a:t>
            </a:r>
            <a:r>
              <a:rPr lang="en-GB" sz="800" dirty="0">
                <a:solidFill>
                  <a:schemeClr val="bg1"/>
                </a:solidFill>
              </a:rPr>
              <a:t> from </a:t>
            </a:r>
            <a:r>
              <a:rPr lang="en-GB" sz="800" dirty="0" err="1">
                <a:solidFill>
                  <a:schemeClr val="bg1"/>
                </a:solidFill>
              </a:rPr>
              <a:t>Pixabay</a:t>
            </a:r>
            <a:r>
              <a:rPr lang="en-GB" sz="800" dirty="0">
                <a:solidFill>
                  <a:schemeClr val="bg1"/>
                </a:solidFill>
              </a:rPr>
              <a:t> | CAF</a:t>
            </a:r>
          </a:p>
        </p:txBody>
      </p:sp>
    </p:spTree>
    <p:extLst>
      <p:ext uri="{BB962C8B-B14F-4D97-AF65-F5344CB8AC3E}">
        <p14:creationId xmlns:p14="http://schemas.microsoft.com/office/powerpoint/2010/main" val="251534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the desert&#10;&#10;AI-generated content may be incorrect.">
            <a:extLst>
              <a:ext uri="{FF2B5EF4-FFF2-40B4-BE49-F238E27FC236}">
                <a16:creationId xmlns:a16="http://schemas.microsoft.com/office/drawing/2014/main" id="{9E697401-8081-2620-2A7C-EF57FC5579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788FCD-18DA-E582-C430-61426F75F7AD}"/>
              </a:ext>
            </a:extLst>
          </p:cNvPr>
          <p:cNvSpPr txBox="1"/>
          <p:nvPr/>
        </p:nvSpPr>
        <p:spPr>
          <a:xfrm rot="5400000">
            <a:off x="9585211" y="4616678"/>
            <a:ext cx="4800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95000"/>
                  </a:schemeClr>
                </a:solidFill>
              </a:rPr>
              <a:t>Contains Copernicus Sentinel 2 data (2025) and image from </a:t>
            </a:r>
            <a:r>
              <a:rPr lang="en-GB" sz="800" dirty="0" err="1">
                <a:solidFill>
                  <a:schemeClr val="bg1">
                    <a:lumMod val="95000"/>
                  </a:schemeClr>
                </a:solidFill>
              </a:rPr>
              <a:t>hrm</a:t>
            </a:r>
            <a:r>
              <a:rPr lang="en-GB" sz="800" dirty="0">
                <a:solidFill>
                  <a:schemeClr val="bg1">
                    <a:lumMod val="95000"/>
                  </a:schemeClr>
                </a:solidFill>
              </a:rPr>
              <a:t> on Adobe Stock (education licence) </a:t>
            </a:r>
          </a:p>
        </p:txBody>
      </p:sp>
    </p:spTree>
    <p:extLst>
      <p:ext uri="{BB962C8B-B14F-4D97-AF65-F5344CB8AC3E}">
        <p14:creationId xmlns:p14="http://schemas.microsoft.com/office/powerpoint/2010/main" val="461417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3B65E-8CAD-A42F-2436-5819A2DC8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in the desert&#10;&#10;AI-generated content may be incorrect.">
            <a:extLst>
              <a:ext uri="{FF2B5EF4-FFF2-40B4-BE49-F238E27FC236}">
                <a16:creationId xmlns:a16="http://schemas.microsoft.com/office/drawing/2014/main" id="{C9D0161B-3BCF-6A70-4C81-EA724AF681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CF8A93-8A48-9129-E8E6-1F00708E997F}"/>
              </a:ext>
            </a:extLst>
          </p:cNvPr>
          <p:cNvSpPr txBox="1"/>
          <p:nvPr/>
        </p:nvSpPr>
        <p:spPr>
          <a:xfrm rot="5400000">
            <a:off x="9585211" y="4616678"/>
            <a:ext cx="48006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95000"/>
                  </a:schemeClr>
                </a:solidFill>
              </a:rPr>
              <a:t>Contains Copernicus Sentinel 2 data (2025) and image from </a:t>
            </a:r>
            <a:r>
              <a:rPr lang="en-GB" sz="800" dirty="0" err="1">
                <a:solidFill>
                  <a:schemeClr val="bg1">
                    <a:lumMod val="95000"/>
                  </a:schemeClr>
                </a:solidFill>
              </a:rPr>
              <a:t>hrm</a:t>
            </a:r>
            <a:r>
              <a:rPr lang="en-GB" sz="800" dirty="0">
                <a:solidFill>
                  <a:schemeClr val="bg1">
                    <a:lumMod val="95000"/>
                  </a:schemeClr>
                </a:solidFill>
              </a:rPr>
              <a:t> on Adobe Stock (education licence) </a:t>
            </a:r>
          </a:p>
        </p:txBody>
      </p:sp>
    </p:spTree>
    <p:extLst>
      <p:ext uri="{BB962C8B-B14F-4D97-AF65-F5344CB8AC3E}">
        <p14:creationId xmlns:p14="http://schemas.microsoft.com/office/powerpoint/2010/main" val="36116667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67820A-F4BD-E089-F6DA-BA04692645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8CBFB2-79B1-8E3A-7898-993DA0C5BA9D}"/>
              </a:ext>
            </a:extLst>
          </p:cNvPr>
          <p:cNvSpPr txBox="1"/>
          <p:nvPr/>
        </p:nvSpPr>
        <p:spPr>
          <a:xfrm rot="5400000">
            <a:off x="9597023" y="4578578"/>
            <a:ext cx="47498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95000"/>
                  </a:schemeClr>
                </a:solidFill>
              </a:rPr>
              <a:t>Contains Copernicus Sentinel 2 data (2024) and image from </a:t>
            </a:r>
            <a:r>
              <a:rPr lang="en-GB" sz="800" dirty="0" err="1">
                <a:solidFill>
                  <a:schemeClr val="bg1">
                    <a:lumMod val="95000"/>
                  </a:schemeClr>
                </a:solidFill>
              </a:rPr>
              <a:t>hrm</a:t>
            </a:r>
            <a:r>
              <a:rPr lang="en-GB" sz="800" dirty="0">
                <a:solidFill>
                  <a:schemeClr val="bg1">
                    <a:lumMod val="95000"/>
                  </a:schemeClr>
                </a:solidFill>
              </a:rPr>
              <a:t> on Adobe Stock (education licence) </a:t>
            </a:r>
          </a:p>
        </p:txBody>
      </p:sp>
    </p:spTree>
    <p:extLst>
      <p:ext uri="{BB962C8B-B14F-4D97-AF65-F5344CB8AC3E}">
        <p14:creationId xmlns:p14="http://schemas.microsoft.com/office/powerpoint/2010/main" val="5790200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8441E-700A-32C0-6F7A-70AF6E162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88B2DE-4AF0-59CB-2BE8-C3CE33A5FC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B228EE-BE3F-BE78-A9B6-A09AE185BB45}"/>
              </a:ext>
            </a:extLst>
          </p:cNvPr>
          <p:cNvSpPr txBox="1"/>
          <p:nvPr/>
        </p:nvSpPr>
        <p:spPr>
          <a:xfrm rot="5400000">
            <a:off x="9597023" y="4578578"/>
            <a:ext cx="47498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95000"/>
                  </a:schemeClr>
                </a:solidFill>
              </a:rPr>
              <a:t>Contains Copernicus Sentinel 2 data (2024) and image from </a:t>
            </a:r>
            <a:r>
              <a:rPr lang="en-GB" sz="800" dirty="0" err="1">
                <a:solidFill>
                  <a:schemeClr val="bg1">
                    <a:lumMod val="95000"/>
                  </a:schemeClr>
                </a:solidFill>
              </a:rPr>
              <a:t>hrm</a:t>
            </a:r>
            <a:r>
              <a:rPr lang="en-GB" sz="800" dirty="0">
                <a:solidFill>
                  <a:schemeClr val="bg1">
                    <a:lumMod val="95000"/>
                  </a:schemeClr>
                </a:solidFill>
              </a:rPr>
              <a:t> on Adobe Stock (education licence) </a:t>
            </a:r>
          </a:p>
        </p:txBody>
      </p:sp>
    </p:spTree>
    <p:extLst>
      <p:ext uri="{BB962C8B-B14F-4D97-AF65-F5344CB8AC3E}">
        <p14:creationId xmlns:p14="http://schemas.microsoft.com/office/powerpoint/2010/main" val="41915459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3D976-9CA6-971D-EE0C-8CA26DE8D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atellite in space above earth&#10;&#10;AI-generated content may be incorrect.">
            <a:extLst>
              <a:ext uri="{FF2B5EF4-FFF2-40B4-BE49-F238E27FC236}">
                <a16:creationId xmlns:a16="http://schemas.microsoft.com/office/drawing/2014/main" id="{9106311A-79AC-48BB-A8EA-E0B0EDD044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4000" cy="687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214A63-42D0-8D22-BBD3-FE53BB7AAB60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A4924A5A-EF82-8714-3EFF-53C3A7049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B78C48B-B14E-299A-FBBE-A18976DD4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369488F-2739-9E08-E60A-7E684DAEE41D}"/>
              </a:ext>
            </a:extLst>
          </p:cNvPr>
          <p:cNvSpPr txBox="1"/>
          <p:nvPr/>
        </p:nvSpPr>
        <p:spPr>
          <a:xfrm rot="5400000">
            <a:off x="11530420" y="5961692"/>
            <a:ext cx="108652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ESA/ATG medialab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7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60A8B1-952D-2360-31EC-576D4968E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7F8ED609-28A0-F648-971A-09D4C9922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A5C66D4F-6FB2-65E0-63C8-FC1F1F41EA71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1D6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D7BB8-41A3-498B-8A96-980F01A7C2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395192-1CA3-3052-6557-1B88245CFEEF}"/>
              </a:ext>
            </a:extLst>
          </p:cNvPr>
          <p:cNvSpPr txBox="1"/>
          <p:nvPr/>
        </p:nvSpPr>
        <p:spPr>
          <a:xfrm>
            <a:off x="3238959" y="1978337"/>
            <a:ext cx="4552229" cy="3623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wood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forest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tropical r</a:t>
            </a: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ainforest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climate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deforestation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agriculture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7E2FCB4-A4E2-75C7-D53C-8D0B1A779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960" y="365125"/>
            <a:ext cx="8114839" cy="1325563"/>
          </a:xfrm>
        </p:spPr>
        <p:txBody>
          <a:bodyPr/>
          <a:lstStyle/>
          <a:p>
            <a:endParaRPr lang="en-GB" dirty="0">
              <a:latin typeface="Fira Sans Medium" panose="020B06030500000200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6AB3E4-F329-D079-BBFB-D2168FE38B8E}"/>
              </a:ext>
            </a:extLst>
          </p:cNvPr>
          <p:cNvSpPr txBox="1"/>
          <p:nvPr/>
        </p:nvSpPr>
        <p:spPr>
          <a:xfrm>
            <a:off x="8053681" y="1978337"/>
            <a:ext cx="3657600" cy="2740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ecosystem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biome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climate zone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vegetation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3060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9036F-9B01-98E6-4883-35FFE2B22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machine in a factory&#10;&#10;AI-generated content may be incorrect.">
            <a:extLst>
              <a:ext uri="{FF2B5EF4-FFF2-40B4-BE49-F238E27FC236}">
                <a16:creationId xmlns:a16="http://schemas.microsoft.com/office/drawing/2014/main" id="{A3D50290-A7F7-FF39-2C5F-E87E57ECE7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51581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D1BF55-59B3-9693-7601-6AAA00300720}"/>
              </a:ext>
            </a:extLst>
          </p:cNvPr>
          <p:cNvSpPr txBox="1"/>
          <p:nvPr/>
        </p:nvSpPr>
        <p:spPr>
          <a:xfrm rot="5400000">
            <a:off x="11185535" y="5951744"/>
            <a:ext cx="1797485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Patch: ESA Photo: ESA–P. </a:t>
            </a:r>
            <a:r>
              <a:rPr lang="en-GB" sz="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Sebirot</a:t>
            </a:r>
            <a:endParaRPr lang="en-GB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 descr="A circle with flags around it&#10;&#10;AI-generated content may be incorrect.">
            <a:extLst>
              <a:ext uri="{FF2B5EF4-FFF2-40B4-BE49-F238E27FC236}">
                <a16:creationId xmlns:a16="http://schemas.microsoft.com/office/drawing/2014/main" id="{EDA6DE39-F8E6-58E7-BDFC-9F526813DA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813" y="-112735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07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C6334-5F3D-2ACE-3027-572B5DB35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le with white dots&#10;&#10;AI-generated content may be incorrect.">
            <a:extLst>
              <a:ext uri="{FF2B5EF4-FFF2-40B4-BE49-F238E27FC236}">
                <a16:creationId xmlns:a16="http://schemas.microsoft.com/office/drawing/2014/main" id="{0124BFDB-8B36-6BE1-B8BC-98E7121442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7573710-6008-0C4C-BCB4-A32E11D5045A}"/>
              </a:ext>
            </a:extLst>
          </p:cNvPr>
          <p:cNvGrpSpPr/>
          <p:nvPr/>
        </p:nvGrpSpPr>
        <p:grpSpPr>
          <a:xfrm>
            <a:off x="0" y="5856400"/>
            <a:ext cx="12093744" cy="1001600"/>
            <a:chOff x="0" y="5856400"/>
            <a:chExt cx="12093744" cy="1001600"/>
          </a:xfrm>
        </p:grpSpPr>
        <p:pic>
          <p:nvPicPr>
            <p:cNvPr id="4" name="Picture 3" descr="A magnifying glass with a logo&#10;&#10;AI-generated content may be incorrect.">
              <a:extLst>
                <a:ext uri="{FF2B5EF4-FFF2-40B4-BE49-F238E27FC236}">
                  <a16:creationId xmlns:a16="http://schemas.microsoft.com/office/drawing/2014/main" id="{AC3817BC-4F1A-D258-4B6E-56F8187959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86181" y="5856400"/>
              <a:ext cx="1607563" cy="90000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07EF3CE-9C79-E08D-6167-450813A3DF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5958000"/>
              <a:ext cx="2598475" cy="90000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928F014-33FE-E03D-8391-2739DB0FC3DC}"/>
              </a:ext>
            </a:extLst>
          </p:cNvPr>
          <p:cNvSpPr txBox="1"/>
          <p:nvPr/>
        </p:nvSpPr>
        <p:spPr>
          <a:xfrm rot="5400000">
            <a:off x="11716390" y="6119910"/>
            <a:ext cx="53926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</a:rPr>
              <a:t>ESA</a:t>
            </a:r>
          </a:p>
        </p:txBody>
      </p:sp>
    </p:spTree>
    <p:extLst>
      <p:ext uri="{BB962C8B-B14F-4D97-AF65-F5344CB8AC3E}">
        <p14:creationId xmlns:p14="http://schemas.microsoft.com/office/powerpoint/2010/main" val="1269431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BF584-2AD8-9A68-7E95-687EFC94A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26B5B08D-D2AA-DFFF-79AB-AD46396FC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82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B438AC-FB17-59DC-79C1-43A3EC832C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58000"/>
            <a:ext cx="2598475" cy="9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E34686-C38F-AB05-5DC6-8D866B6CE789}"/>
              </a:ext>
            </a:extLst>
          </p:cNvPr>
          <p:cNvSpPr txBox="1"/>
          <p:nvPr/>
        </p:nvSpPr>
        <p:spPr>
          <a:xfrm rot="5400000">
            <a:off x="10333539" y="4794754"/>
            <a:ext cx="350147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95000"/>
                  </a:schemeClr>
                </a:solidFill>
              </a:rPr>
              <a:t>Hansen/UMD/Google/USGS/NASA, accessed through Global Forest Watch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1B6310-32C5-34B3-54D8-A83112204AE3}"/>
              </a:ext>
            </a:extLst>
          </p:cNvPr>
          <p:cNvSpPr txBox="1"/>
          <p:nvPr/>
        </p:nvSpPr>
        <p:spPr>
          <a:xfrm>
            <a:off x="255324" y="2821444"/>
            <a:ext cx="32244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Congo</a:t>
            </a:r>
          </a:p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Russia</a:t>
            </a:r>
          </a:p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Amazon</a:t>
            </a:r>
          </a:p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Indonesia</a:t>
            </a:r>
          </a:p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North America</a:t>
            </a:r>
          </a:p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South-East Asia</a:t>
            </a:r>
          </a:p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Sweden and Finland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621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DC6EE0-C850-9E25-D063-B4B4DE080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52A7C763-6B31-0883-64BD-75995748A7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A46A66AB-305D-9090-896C-5B3FF495CFD8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1D6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99EE26-6ED1-4D1E-3490-1AE5BEF20B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3A0AF3-13F3-206C-3233-C4A1903544C2}"/>
              </a:ext>
            </a:extLst>
          </p:cNvPr>
          <p:cNvSpPr txBox="1"/>
          <p:nvPr/>
        </p:nvSpPr>
        <p:spPr>
          <a:xfrm>
            <a:off x="3238960" y="1962150"/>
            <a:ext cx="8216124" cy="3622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On your map of the world:</a:t>
            </a:r>
          </a:p>
          <a:p>
            <a:pPr marL="742950" lvl="0" indent="-742950">
              <a:lnSpc>
                <a:spcPct val="107000"/>
              </a:lnSpc>
              <a:buFont typeface="+mj-lt"/>
              <a:buAutoNum type="alphaLcPeriod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Use a coloured pencil to colour in the biggest  forests. </a:t>
            </a:r>
            <a:b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</a:b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You can use the grey lines to help.</a:t>
            </a:r>
          </a:p>
          <a:p>
            <a:pPr marL="742950" lvl="0" indent="-742950">
              <a:lnSpc>
                <a:spcPct val="107000"/>
              </a:lnSpc>
              <a:buFont typeface="+mj-lt"/>
              <a:buAutoNum type="alphaLcPeriod"/>
            </a:pPr>
            <a:r>
              <a:rPr lang="en-GB" sz="3600" dirty="0">
                <a:effectLst/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Use the same colour to colour in the ‘Forests’ box in the key.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7AD895F-5BA1-69D6-1AF7-226520E6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960" y="365125"/>
            <a:ext cx="8114839" cy="1325563"/>
          </a:xfrm>
          <a:solidFill>
            <a:schemeClr val="bg1"/>
          </a:solidFill>
        </p:spPr>
        <p:txBody>
          <a:bodyPr/>
          <a:lstStyle/>
          <a:p>
            <a:r>
              <a:rPr lang="en-GB" dirty="0">
                <a:latin typeface="Fira Sans Medium" panose="020B0603050000020004" pitchFamily="34" charset="0"/>
              </a:rPr>
              <a:t>Changing forests 1</a:t>
            </a:r>
          </a:p>
        </p:txBody>
      </p:sp>
    </p:spTree>
    <p:extLst>
      <p:ext uri="{BB962C8B-B14F-4D97-AF65-F5344CB8AC3E}">
        <p14:creationId xmlns:p14="http://schemas.microsoft.com/office/powerpoint/2010/main" val="12614433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39A428-29D5-F6EF-ED33-D3FB98559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68ED4519-A036-D476-AF6B-EFC34B1CB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2C146029-E24D-98A8-6C18-C05FC5F85DD5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1D6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ED5055-43D1-F48E-C201-197F1D06A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45E09D-26B6-C492-9B49-4ABC4AD5C33D}"/>
              </a:ext>
            </a:extLst>
          </p:cNvPr>
          <p:cNvSpPr txBox="1"/>
          <p:nvPr/>
        </p:nvSpPr>
        <p:spPr>
          <a:xfrm>
            <a:off x="3238960" y="1497583"/>
            <a:ext cx="8854784" cy="48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Use these words to label some forests:</a:t>
            </a:r>
          </a:p>
          <a:p>
            <a:pPr marL="571500" lvl="0" indent="-5715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Congo</a:t>
            </a:r>
          </a:p>
          <a:p>
            <a:pPr marL="571500" lvl="0" indent="-5715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Russia</a:t>
            </a:r>
          </a:p>
          <a:p>
            <a:pPr marL="571500" lvl="0" indent="-5715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Amazon</a:t>
            </a:r>
          </a:p>
          <a:p>
            <a:pPr marL="571500" lvl="0" indent="-5715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Indonesia</a:t>
            </a:r>
          </a:p>
          <a:p>
            <a:pPr marL="571500" lvl="0" indent="-5715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North America</a:t>
            </a:r>
          </a:p>
          <a:p>
            <a:pPr marL="571500" lvl="0" indent="-5715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South-east Asia</a:t>
            </a:r>
          </a:p>
          <a:p>
            <a:pPr marL="571500" lvl="0" indent="-5715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Sweden and Finland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AC933A8-1FCE-C30C-C716-18576E224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960" y="101600"/>
            <a:ext cx="8114839" cy="1325563"/>
          </a:xfrm>
        </p:spPr>
        <p:txBody>
          <a:bodyPr/>
          <a:lstStyle/>
          <a:p>
            <a:r>
              <a:rPr lang="en-GB" dirty="0">
                <a:latin typeface="Fira Sans Medium" panose="020B0603050000020004" pitchFamily="34" charset="0"/>
              </a:rPr>
              <a:t>Changing forests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78EEE2-694F-0E73-A62A-53726061F069}"/>
              </a:ext>
            </a:extLst>
          </p:cNvPr>
          <p:cNvSpPr txBox="1"/>
          <p:nvPr/>
        </p:nvSpPr>
        <p:spPr>
          <a:xfrm>
            <a:off x="7613184" y="2987283"/>
            <a:ext cx="38915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1D6CAC"/>
                </a:solidFill>
                <a:latin typeface="Fira Sans Medium" panose="020B06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Hint</a:t>
            </a:r>
          </a:p>
          <a:p>
            <a:pPr algn="ctr"/>
            <a:r>
              <a:rPr lang="en-GB" sz="3600" dirty="0">
                <a:solidFill>
                  <a:srgbClr val="1D6CAC"/>
                </a:solidFill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You could use an atlas to help.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273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66C29-E0B3-598A-99D0-659D07698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gnifying glass with a logo&#10;&#10;AI-generated content may be incorrect.">
            <a:extLst>
              <a:ext uri="{FF2B5EF4-FFF2-40B4-BE49-F238E27FC236}">
                <a16:creationId xmlns:a16="http://schemas.microsoft.com/office/drawing/2014/main" id="{E6BF6126-35E2-B763-128A-5870B00F9E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6181" y="5856400"/>
            <a:ext cx="1607563" cy="900000"/>
          </a:xfrm>
          <a:prstGeom prst="rect">
            <a:avLst/>
          </a:prstGeom>
        </p:spPr>
      </p:pic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02D209FF-2E6E-C517-25DC-56E987835743}"/>
              </a:ext>
            </a:extLst>
          </p:cNvPr>
          <p:cNvSpPr/>
          <p:nvPr/>
        </p:nvSpPr>
        <p:spPr>
          <a:xfrm rot="16200000" flipH="1" flipV="1">
            <a:off x="-1940767" y="1940768"/>
            <a:ext cx="6857999" cy="2976465"/>
          </a:xfrm>
          <a:prstGeom prst="round1Rect">
            <a:avLst>
              <a:gd name="adj" fmla="val 50000"/>
            </a:avLst>
          </a:prstGeom>
          <a:solidFill>
            <a:srgbClr val="1D6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953180-B101-1B5C-E6CC-2BDD4C72CA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95" y="160644"/>
            <a:ext cx="2598475" cy="90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A2CEBB-8D86-9B13-EB2B-D9EEA542BEE6}"/>
              </a:ext>
            </a:extLst>
          </p:cNvPr>
          <p:cNvSpPr txBox="1"/>
          <p:nvPr/>
        </p:nvSpPr>
        <p:spPr>
          <a:xfrm>
            <a:off x="6518569" y="2952021"/>
            <a:ext cx="4584526" cy="1844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07000"/>
              </a:lnSpc>
            </a:pPr>
            <a:r>
              <a:rPr lang="en-GB" sz="3600" dirty="0">
                <a:latin typeface="Fira Sans" panose="020B0503050000020004" pitchFamily="34" charset="0"/>
                <a:ea typeface="Fira Sans" panose="020B0503050000020004" pitchFamily="34" charset="0"/>
                <a:cs typeface="Times New Roman" panose="02020603050405020304" pitchFamily="18" charset="0"/>
              </a:rPr>
              <a:t>Draw a tree next to the names of tropical rainforests.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C99A85A-F91F-15B3-8B18-D4164FAC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008" y="566495"/>
            <a:ext cx="5085567" cy="1325563"/>
          </a:xfrm>
        </p:spPr>
        <p:txBody>
          <a:bodyPr/>
          <a:lstStyle/>
          <a:p>
            <a:r>
              <a:rPr lang="en-GB" dirty="0">
                <a:latin typeface="Fira Sans Medium" panose="020B0603050000020004" pitchFamily="34" charset="0"/>
              </a:rPr>
              <a:t>Changing forests 3</a:t>
            </a:r>
          </a:p>
        </p:txBody>
      </p:sp>
      <p:pic>
        <p:nvPicPr>
          <p:cNvPr id="10" name="Picture 9" descr="A tree with green leaves&#10;&#10;AI-generated content may be incorrect.">
            <a:extLst>
              <a:ext uri="{FF2B5EF4-FFF2-40B4-BE49-F238E27FC236}">
                <a16:creationId xmlns:a16="http://schemas.microsoft.com/office/drawing/2014/main" id="{CB0A2495-2A7B-0E12-F717-6C357F3CDE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815" y="249846"/>
            <a:ext cx="3830754" cy="6691273"/>
          </a:xfrm>
          <a:prstGeom prst="rect">
            <a:avLst/>
          </a:prstGeom>
        </p:spPr>
      </p:pic>
      <p:sp>
        <p:nvSpPr>
          <p:cNvPr id="7" name="Text Box 11">
            <a:extLst>
              <a:ext uri="{FF2B5EF4-FFF2-40B4-BE49-F238E27FC236}">
                <a16:creationId xmlns:a16="http://schemas.microsoft.com/office/drawing/2014/main" id="{201CC56D-738B-B062-7803-6BF85A67A857}"/>
              </a:ext>
            </a:extLst>
          </p:cNvPr>
          <p:cNvSpPr txBox="1"/>
          <p:nvPr/>
        </p:nvSpPr>
        <p:spPr>
          <a:xfrm rot="16200000" flipV="1">
            <a:off x="2290825" y="4825523"/>
            <a:ext cx="1590357" cy="2190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800" dirty="0">
                <a:solidFill>
                  <a:srgbClr val="A6A6A6"/>
                </a:solidFill>
                <a:effectLst/>
                <a:latin typeface="Fira Sans Light" panose="020B04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Sabrina Schmidt from </a:t>
            </a:r>
            <a:r>
              <a:rPr lang="en-GB" sz="800" dirty="0" err="1">
                <a:solidFill>
                  <a:srgbClr val="A6A6A6"/>
                </a:solidFill>
                <a:effectLst/>
                <a:latin typeface="Fira Sans Light" panose="020B04030500000200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Pixabay</a:t>
            </a:r>
            <a:endParaRPr lang="en-GB" sz="1100" dirty="0">
              <a:effectLst/>
              <a:latin typeface="Fira Sans" panose="020B05030500000200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98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14D78-6FAD-BEA2-5B8A-B1BFBDE20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map of the world&#10;&#10;AI-generated content may be incorrect.">
            <a:extLst>
              <a:ext uri="{FF2B5EF4-FFF2-40B4-BE49-F238E27FC236}">
                <a16:creationId xmlns:a16="http://schemas.microsoft.com/office/drawing/2014/main" id="{A74B195C-53CA-102D-B62A-87BA38B65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5213"/>
            <a:ext cx="12229426" cy="69032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AB73A5-37CA-6FCB-276F-05174FC775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6061" y="5958000"/>
            <a:ext cx="2598475" cy="90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23E35F-8A18-B066-C9A9-95E88D80769F}"/>
              </a:ext>
            </a:extLst>
          </p:cNvPr>
          <p:cNvSpPr txBox="1"/>
          <p:nvPr/>
        </p:nvSpPr>
        <p:spPr>
          <a:xfrm rot="5400000">
            <a:off x="10333539" y="4794754"/>
            <a:ext cx="350147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95000"/>
                  </a:schemeClr>
                </a:solidFill>
              </a:rPr>
              <a:t>Hansen/UMD/Google/USGS/NASA, accessed through Global Forest Watch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148A3E-E2A3-C002-2DCA-FACA88930265}"/>
              </a:ext>
            </a:extLst>
          </p:cNvPr>
          <p:cNvSpPr txBox="1"/>
          <p:nvPr/>
        </p:nvSpPr>
        <p:spPr>
          <a:xfrm>
            <a:off x="3852583" y="4224765"/>
            <a:ext cx="1395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Amazon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091654-BAEA-E3B4-3F83-DFB16B52D4FD}"/>
              </a:ext>
            </a:extLst>
          </p:cNvPr>
          <p:cNvSpPr txBox="1"/>
          <p:nvPr/>
        </p:nvSpPr>
        <p:spPr>
          <a:xfrm>
            <a:off x="9917313" y="4067780"/>
            <a:ext cx="1589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Indonesia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73FED0-7083-C9AE-40DA-E5E11271012E}"/>
              </a:ext>
            </a:extLst>
          </p:cNvPr>
          <p:cNvSpPr txBox="1"/>
          <p:nvPr/>
        </p:nvSpPr>
        <p:spPr>
          <a:xfrm>
            <a:off x="8069528" y="1664159"/>
            <a:ext cx="1250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Russia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B2E2B3-1621-A112-F9F3-3D23DA3DE701}"/>
              </a:ext>
            </a:extLst>
          </p:cNvPr>
          <p:cNvSpPr txBox="1"/>
          <p:nvPr/>
        </p:nvSpPr>
        <p:spPr>
          <a:xfrm>
            <a:off x="1509153" y="2236162"/>
            <a:ext cx="217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North America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4722C8-704B-6F03-2E86-6061D5E7FBE9}"/>
              </a:ext>
            </a:extLst>
          </p:cNvPr>
          <p:cNvSpPr txBox="1"/>
          <p:nvPr/>
        </p:nvSpPr>
        <p:spPr>
          <a:xfrm>
            <a:off x="8913477" y="3029223"/>
            <a:ext cx="2351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South-east Asia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B1DC97-57BC-85B1-A276-F4A554677AAE}"/>
              </a:ext>
            </a:extLst>
          </p:cNvPr>
          <p:cNvSpPr txBox="1"/>
          <p:nvPr/>
        </p:nvSpPr>
        <p:spPr>
          <a:xfrm>
            <a:off x="5006052" y="651378"/>
            <a:ext cx="2179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Sweden and Finland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EE7118-4AFE-9CD2-C519-99A2BF3A76DF}"/>
              </a:ext>
            </a:extLst>
          </p:cNvPr>
          <p:cNvSpPr txBox="1"/>
          <p:nvPr/>
        </p:nvSpPr>
        <p:spPr>
          <a:xfrm>
            <a:off x="5883702" y="4163454"/>
            <a:ext cx="1130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Fira Sans" panose="020B0503050000020004" pitchFamily="34" charset="0"/>
                <a:ea typeface="Fira Sans" panose="020B0503050000020004" pitchFamily="34" charset="0"/>
              </a:rPr>
              <a:t>Congo</a:t>
            </a:r>
          </a:p>
        </p:txBody>
      </p:sp>
      <p:pic>
        <p:nvPicPr>
          <p:cNvPr id="13" name="Picture 12" descr="A tree with green leaves&#10;&#10;AI-generated content may be incorrect.">
            <a:extLst>
              <a:ext uri="{FF2B5EF4-FFF2-40B4-BE49-F238E27FC236}">
                <a16:creationId xmlns:a16="http://schemas.microsoft.com/office/drawing/2014/main" id="{DC62105D-95BA-171B-31F2-1627C678DF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0411" y="3910793"/>
            <a:ext cx="444053" cy="775637"/>
          </a:xfrm>
          <a:prstGeom prst="rect">
            <a:avLst/>
          </a:prstGeom>
        </p:spPr>
      </p:pic>
      <p:pic>
        <p:nvPicPr>
          <p:cNvPr id="14" name="Picture 13" descr="A tree with green leaves&#10;&#10;AI-generated content may be incorrect.">
            <a:extLst>
              <a:ext uri="{FF2B5EF4-FFF2-40B4-BE49-F238E27FC236}">
                <a16:creationId xmlns:a16="http://schemas.microsoft.com/office/drawing/2014/main" id="{34C04BDE-D9BD-F7D1-4482-93B4D0A9DF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476" y="3894752"/>
            <a:ext cx="444053" cy="775637"/>
          </a:xfrm>
          <a:prstGeom prst="rect">
            <a:avLst/>
          </a:prstGeom>
        </p:spPr>
      </p:pic>
      <p:pic>
        <p:nvPicPr>
          <p:cNvPr id="15" name="Picture 14" descr="A tree with green leaves&#10;&#10;AI-generated content may be incorrect.">
            <a:extLst>
              <a:ext uri="{FF2B5EF4-FFF2-40B4-BE49-F238E27FC236}">
                <a16:creationId xmlns:a16="http://schemas.microsoft.com/office/drawing/2014/main" id="{83B791BB-894E-B476-E145-14B30FE39C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3951" y="3761879"/>
            <a:ext cx="444053" cy="77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84F94-7BBD-3D44-21BE-4DA4AA200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map of the world&#10;&#10;AI-generated content may be incorrect.">
            <a:extLst>
              <a:ext uri="{FF2B5EF4-FFF2-40B4-BE49-F238E27FC236}">
                <a16:creationId xmlns:a16="http://schemas.microsoft.com/office/drawing/2014/main" id="{D800DA0A-263E-5D48-9F44-00192083A2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1" y="0"/>
            <a:ext cx="1222158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699D1A-2DD0-441E-AA38-0CD24F21C08E}"/>
              </a:ext>
            </a:extLst>
          </p:cNvPr>
          <p:cNvSpPr txBox="1"/>
          <p:nvPr/>
        </p:nvSpPr>
        <p:spPr>
          <a:xfrm rot="5400000">
            <a:off x="10249508" y="5120697"/>
            <a:ext cx="365283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bg1">
                    <a:lumMod val="95000"/>
                  </a:schemeClr>
                </a:solidFill>
              </a:rPr>
              <a:t>Hansen et al./Popatov et al., accessed through Global Forest Watch 25/3/25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C865E0-E273-45A1-B7D6-DCA274539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688" y="4454021"/>
            <a:ext cx="1822472" cy="1671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1177BA-9D3E-48D7-9106-FBB26FC24C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58000"/>
            <a:ext cx="2598475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371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3128B2C9CBC64CB687DC089949E1C8" ma:contentTypeVersion="15" ma:contentTypeDescription="Create a new document." ma:contentTypeScope="" ma:versionID="e7591e45b40196ee3472b8507e3fb25b">
  <xsd:schema xmlns:xsd="http://www.w3.org/2001/XMLSchema" xmlns:xs="http://www.w3.org/2001/XMLSchema" xmlns:p="http://schemas.microsoft.com/office/2006/metadata/properties" xmlns:ns2="ff7d6f41-2c80-4772-b56d-6758315f1228" xmlns:ns3="e746416a-f49a-4e12-ba53-5b762e13cbe3" targetNamespace="http://schemas.microsoft.com/office/2006/metadata/properties" ma:root="true" ma:fieldsID="d9d237e553691feadb387281a3e40877" ns2:_="" ns3:_="">
    <xsd:import namespace="ff7d6f41-2c80-4772-b56d-6758315f1228"/>
    <xsd:import namespace="e746416a-f49a-4e12-ba53-5b762e13cb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7d6f41-2c80-4772-b56d-6758315f12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5d023d89-6bf8-49d2-a6ae-99c0c7930f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6416a-f49a-4e12-ba53-5b762e13cbe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7d6f41-2c80-4772-b56d-6758315f122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A149145-808A-474B-AD46-1806858C93A2}"/>
</file>

<file path=customXml/itemProps2.xml><?xml version="1.0" encoding="utf-8"?>
<ds:datastoreItem xmlns:ds="http://schemas.openxmlformats.org/officeDocument/2006/customXml" ds:itemID="{A3A868D1-BB71-4F09-B868-EE9AABE6C8E6}"/>
</file>

<file path=customXml/itemProps3.xml><?xml version="1.0" encoding="utf-8"?>
<ds:datastoreItem xmlns:ds="http://schemas.openxmlformats.org/officeDocument/2006/customXml" ds:itemID="{50A65D2C-DCD7-4343-B4E0-517B7DB61FF0}"/>
</file>

<file path=docProps/app.xml><?xml version="1.0" encoding="utf-8"?>
<Properties xmlns="http://schemas.openxmlformats.org/officeDocument/2006/extended-properties" xmlns:vt="http://schemas.openxmlformats.org/officeDocument/2006/docPropsVTypes">
  <TotalTime>2519</TotalTime>
  <Words>948</Words>
  <Application>Microsoft Office PowerPoint</Application>
  <PresentationFormat>Widescreen</PresentationFormat>
  <Paragraphs>164</Paragraphs>
  <Slides>31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Aptos</vt:lpstr>
      <vt:lpstr>Aptos Display</vt:lpstr>
      <vt:lpstr>Arial</vt:lpstr>
      <vt:lpstr>Fira Sans</vt:lpstr>
      <vt:lpstr>Fira Sans Light</vt:lpstr>
      <vt:lpstr>Fira Sans Medium</vt:lpstr>
      <vt:lpstr>Fira Sans SemiBold</vt:lpstr>
      <vt:lpstr>Symbol</vt:lpstr>
      <vt:lpstr>Office Theme</vt:lpstr>
      <vt:lpstr>Counting trees</vt:lpstr>
      <vt:lpstr>PowerPoint Presentation</vt:lpstr>
      <vt:lpstr>PowerPoint Presentation</vt:lpstr>
      <vt:lpstr>PowerPoint Presentation</vt:lpstr>
      <vt:lpstr>Changing forests 1</vt:lpstr>
      <vt:lpstr>Changing forests 2</vt:lpstr>
      <vt:lpstr>Changing forests 3</vt:lpstr>
      <vt:lpstr>PowerPoint Presentation</vt:lpstr>
      <vt:lpstr>PowerPoint Presentation</vt:lpstr>
      <vt:lpstr>PowerPoint Presentation</vt:lpstr>
      <vt:lpstr>PowerPoint Presentation</vt:lpstr>
      <vt:lpstr>Changing forests 4</vt:lpstr>
      <vt:lpstr>Changing forests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Counting trees</dc:title>
  <dc:creator>Catherine Fitzsimons</dc:creator>
  <cp:lastModifiedBy>Catherine Fitzsimons</cp:lastModifiedBy>
  <cp:revision>9</cp:revision>
  <dcterms:created xsi:type="dcterms:W3CDTF">2025-03-06T10:33:21Z</dcterms:created>
  <dcterms:modified xsi:type="dcterms:W3CDTF">2025-10-21T11:23:22Z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0x0101007C3128B2C9CBC64CB687DC089949E1C8</vt:lpwstr>
  </property>
</Properties>
</file>