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60" r:id="rId6"/>
    <p:sldId id="293" r:id="rId7"/>
    <p:sldId id="261" r:id="rId8"/>
    <p:sldId id="263" r:id="rId9"/>
    <p:sldId id="265" r:id="rId10"/>
    <p:sldId id="258" r:id="rId11"/>
    <p:sldId id="264" r:id="rId12"/>
    <p:sldId id="267" r:id="rId13"/>
    <p:sldId id="268" r:id="rId14"/>
    <p:sldId id="270" r:id="rId15"/>
    <p:sldId id="273" r:id="rId16"/>
    <p:sldId id="278" r:id="rId17"/>
    <p:sldId id="272" r:id="rId18"/>
    <p:sldId id="274" r:id="rId19"/>
    <p:sldId id="280" r:id="rId20"/>
    <p:sldId id="277" r:id="rId21"/>
    <p:sldId id="276" r:id="rId22"/>
    <p:sldId id="281" r:id="rId23"/>
    <p:sldId id="271" r:id="rId24"/>
    <p:sldId id="269" r:id="rId25"/>
    <p:sldId id="275" r:id="rId26"/>
    <p:sldId id="279" r:id="rId27"/>
    <p:sldId id="282" r:id="rId28"/>
    <p:sldId id="283" r:id="rId29"/>
    <p:sldId id="289" r:id="rId30"/>
    <p:sldId id="262" r:id="rId31"/>
    <p:sldId id="284" r:id="rId32"/>
    <p:sldId id="285" r:id="rId33"/>
    <p:sldId id="286" r:id="rId34"/>
    <p:sldId id="287" r:id="rId35"/>
    <p:sldId id="288" r:id="rId36"/>
    <p:sldId id="290" r:id="rId37"/>
    <p:sldId id="292" r:id="rId38"/>
    <p:sldId id="266" r:id="rId39"/>
    <p:sldId id="29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395329"/>
    <a:srgbClr val="5C811E"/>
    <a:srgbClr val="FFFFFF"/>
    <a:srgbClr val="009BFF"/>
    <a:srgbClr val="B7DF77"/>
    <a:srgbClr val="1D6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73487" autoAdjust="0"/>
  </p:normalViewPr>
  <p:slideViewPr>
    <p:cSldViewPr snapToGrid="0">
      <p:cViewPr varScale="1">
        <p:scale>
          <a:sx n="80" d="100"/>
          <a:sy n="80" d="100"/>
        </p:scale>
        <p:origin x="2178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3D0F-7E17-42B0-9401-CB4EEB5BCAAD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B5245-D823-4BD7-A276-F320438CC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5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59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979DC-641A-3203-F19B-900E8C0BA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1FB17-CB47-EEB9-81C5-61A2DA1D8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EFB1B-5868-46AC-FE62-0B4441DDE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5665-A761-DFC6-2EA7-824F9294F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51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F5DB5-CC7B-3A40-1E2B-342514271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6A5AD-94F2-0EB3-25D2-40C2A8680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3E94B-AA28-4592-F501-46BECCE87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A6069-C308-0674-FEBB-A499EFF6F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93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A4218-0874-64DE-1867-8B1E778ED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F38A5-4F05-10E3-77EB-EA897B826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0E1E5-FC49-128A-7D29-62EDB7CF5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42D07-D504-1753-E38D-77FBB6FC1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83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6D003-477F-1B7A-6C89-9EEF5B16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2EC8A-7DF5-B737-32F3-92C10B044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6B9B0-D608-17EB-1C04-1382E2572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B1E60-4D0A-5C19-418D-9FBABEEBD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16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262C-3241-9C5C-6852-658286C5B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C542B-E213-318B-7DCB-D99FE67CE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D1661-CCCB-6262-61FC-2F4DD2D76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91510-BBD4-6F63-5C4A-0051E3CDD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267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3B86-9782-8555-A74B-55D160C6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FB42B-FB70-0099-4103-07FB105C5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07663-E1F3-C37C-C91B-04F539F3A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98EA9-A3CB-1982-1E06-F6B9C60C4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4B86-E78D-4E99-1E0E-8E0C6DFF6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4679A-27E4-2701-8DA4-7CA3022D1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3FC76-5939-39BA-4B97-B8D940ADA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82F3F-BC86-CCFB-AA2B-83FE13D49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83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3B4B8-2830-F6BB-64A4-1B84398BD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C944-E54C-D736-B86A-06657E2FE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6920AF-EFAC-A2C0-6A0C-8B481CF48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B3C33-B193-EA70-7C68-705E3870A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58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FB159-6400-AB7A-66E3-509399F2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B4F85-6448-0D60-B3CC-24AB95B33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5E3CA-E504-5E84-BC1A-369FE43C2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DC62D-BF37-B5CF-AE5D-EE7CC6FDC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92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5C23-E3C9-627E-C01C-68E6DFB9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3E790-7B23-629F-602D-8414DEAFC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0F082-95EC-4AD4-F30F-1189432EB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CB088-B73D-674C-91E7-B5A42B99A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9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Lesson outcomes slide.</a:t>
            </a:r>
          </a:p>
          <a:p>
            <a:pPr>
              <a:spcAft>
                <a:spcPts val="800"/>
              </a:spcAft>
            </a:pPr>
            <a:r>
              <a:rPr lang="en-GB" dirty="0"/>
              <a:t>Title is blank so you can add the wording used in your school if you wish to share these at the start or/and end of the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9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7FC8-AC4C-F5E2-B4EE-95F47BB7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3D7BE-5372-42AC-DB92-F09C5E0FA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BB747-FD8B-93B9-A76B-8CB7E9E80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02FA3-A62F-7635-31D9-D88875286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4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51F74-A199-4B70-177C-F9A503DD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D38A2-A7D5-24D8-D309-C34D3F88F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DC9BA-047F-D5CE-598F-8F6AA38FE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BBEA5-AE4F-FEA6-6148-8C60A89F0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41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A163-94D3-6F1B-808C-FD536CFE5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585EF-639C-F319-C5E8-0837277D3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58163-2737-B816-97E8-555367666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38976-A4F2-63D5-F286-6B2239297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233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59FE-ECE9-5F2C-BDDD-E1A5A6654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92429-9CC6-C2F7-3EB7-029768FC3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618DD-FF25-FEF0-CE9B-267B7E40B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D498A-FAD0-861D-5885-48E8998A7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16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4C73B-339C-A5BD-2A14-ABFD62927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2559EF-A2CA-0AF6-F879-6E449FDFA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4EC42-C1B1-3225-680D-13C2B0967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BC06-E518-5C2E-3E1B-15334C3A8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17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76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8D158-C6CF-D442-38AF-61FE00892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BA2AC-0E03-CC53-4D10-E54E4963A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D43EE-2D05-BFA5-035F-46EF0D9E0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8E125-3155-E467-96D5-8ACED5DC8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14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31707-8EC8-90E3-3DE3-ECFE9C96B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7AB78-8D37-6560-56C3-4F20BF3C9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82C92-3944-2683-7944-367BC52B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C945A-36BE-C10E-5947-1FF2C7FB8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64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81386-F372-F9AB-1757-CFC58E4D3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53B19-3463-75BA-9363-2F63D3B0A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C2A9E-88FC-547B-4A36-E1DD04C96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1DA80-8E15-F2C9-CC75-079E99D71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73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E5431-8270-12A8-7AD1-5857B97D7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15FB5-A78C-66A4-41D7-593155721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231606-6781-428C-7E17-624DB6B80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2B95D-F7C3-1279-6162-DCD2B9650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451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26C1-016A-066E-BB32-33A76EEE1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A69EB0-73F6-66D9-3F79-A184D4347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F9B5C-C4EC-AAF9-7F1F-6E53E76EF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Key words slide.</a:t>
            </a:r>
          </a:p>
          <a:p>
            <a:pPr>
              <a:spcAft>
                <a:spcPts val="800"/>
              </a:spcAft>
            </a:pPr>
            <a:r>
              <a:rPr lang="en-GB" dirty="0"/>
              <a:t>Title is blank so you can add the wording used in your school if you wish to share these at the start or/and end of the lesson.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907A-3512-4C9C-76AB-976E1F9CF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15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DCC9-065F-DB06-D16C-7E94AB161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4190D-9725-5F98-270F-326585D36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6ED77-56DD-F6B6-FED0-DCBD9B893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6C023-2E28-E8C4-901E-26908294A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2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ACA1-ACFE-311E-A4D7-7A42A568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DDE99-BF5A-734F-CA7E-7ADECBBEB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9F26-6D67-FC16-FEAB-BE8364993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88722-63FB-2307-A45C-D1CDB6EEB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677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DF077-E391-8D16-435D-56664F7E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BF279-448A-2326-2903-D529A60E2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E55E8-6D99-25E5-BCD2-2EA5B205A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47628-5898-A7BD-7325-DC318B420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8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photograph shows Biomass folded down for shipping and launch: the solar panels and reflector will unfold once it is in space. </a:t>
            </a:r>
          </a:p>
          <a:p>
            <a:r>
              <a:rPr lang="en-GB" dirty="0"/>
              <a:t>The person in the picture gives some idea of the size of the satellite.</a:t>
            </a:r>
          </a:p>
          <a:p>
            <a:r>
              <a:rPr lang="en-GB" dirty="0"/>
              <a:t>The ESA patch features flags of all ESA member countries. Which one is not in Europe?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855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05B4-CD09-EAEA-F5C1-28673FCAD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573F9-2450-4822-FF19-79FBF115B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D8B49-1A00-3B95-8FB1-5D822D462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33452-E118-BE07-2465-6885FCC7A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8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CB10E-A442-09BB-9B43-739373669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6646C-E0BD-7DFF-8C30-ABC6A6E5C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0A617-9022-2FA3-17FF-E2456CDAE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4471F-39F3-4C49-3412-01ECDA407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11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E1098-8A54-0342-4577-12864E18B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4D684-BD8D-7843-2BDB-54B09B589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26D34-A53B-5DFA-A2DF-DE3719473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7777D-5957-A300-98B7-1364E107E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3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4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24413-D464-7170-EB03-CB0208015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DCC38-2A2B-FFED-DF50-2FFBBE204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F3D12-7D3A-25FA-D3EF-65C8565B3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to begin with. The cards appear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120E9-0EA9-98F3-21F0-72563253D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81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AC282-E48F-B14B-23BD-06C36FC0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7A988-8C24-3014-3FE2-BA34A74AF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13EA2-FA2C-D43D-08C4-9DEC483E7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DB37D-32C8-66BD-E424-8CFCACA19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36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F22DF-4BF5-44BD-DFA3-D010BABC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FC124-6945-71C0-3871-372737EF6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FC07F2-AB45-A33D-0872-D5051DEB5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The slide shows the tree diagram and card to begin with. The arrow to indicate the answer appears on a second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and/or photos that are the copyrighted property of 123RF, its contributors or licensed partners (see Teacher guide) are used with permission under 123RF Free Image License. These images and/or photos may not be copied or downloaded without permission from 123RF.</a:t>
            </a:r>
          </a:p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C01DC-BB62-728E-7408-0A0A00143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3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DC7A-F3E4-7AFB-B01A-6E11EECEA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6DB6D-3B21-4F06-C559-5540FC4FA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AFCD-B243-E366-0CB4-AC3B1D32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C4F54-5555-78A0-974A-8CB41C9F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9E5F6-CD78-69C1-A876-3E4F4AB9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29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9688-ECE3-9532-8BBC-E30896131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6C8E-04FA-48E4-5DA6-11019AEDA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F4606-2FDC-17A7-02F4-87FA1B2A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3A51-7D11-B83B-DED4-434FC217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16DD-37D8-6F8C-E3B1-D32CFF97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98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91E0D-A99E-D5CC-D2EC-8953BD099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80BE0-E915-122D-64C5-110C45274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60B5B-3365-939E-44E2-4778761B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4DE3A-03B5-4335-915B-79375515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17CDA-6D6A-4856-4432-859D0ABD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1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28F4-FAE2-1680-6B84-5BE83DCE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46D0D-2859-2796-B9B6-37ED9735A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A0AED-E24A-3973-6BF5-D9CAEFEC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A0B0-5845-036B-DBA4-B578BBA0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A39A1-911F-D126-6123-F6AC5298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97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C2EF-7A03-E372-B9E8-C90FFE7E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E750-4311-A017-5F7B-1EEE447CD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F0B18-042E-7D1F-5E70-74F0103E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30D4-826B-BD93-ACF2-5F95F33F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1BBA4-1FFC-F633-824D-80728B65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81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802E-94F0-2A0C-7F3E-A7FA173E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38A7-8173-1150-8FBF-E8FBED4E2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2EFAF-9DDB-3E64-7812-9A418230F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B961C-35FF-3FE4-C6A6-2609329C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A7F8E-29D9-8A21-7E4F-AADA3C04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3D50A-F22A-BE12-95A3-172407E0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48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1698-633E-7D04-FB2E-CE164EEF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D46FB-25CC-30AB-4479-D116CAB93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4A92C-49E4-D2DB-61BA-5F5348B94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AEFB3-D207-A481-DEED-D0CEACE4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E85D6-D078-99C1-F6C7-21B9EEF72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A465A-D44B-6ACC-7D09-6AC0F97C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545314-4D47-F4A6-4274-836F2E5C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A1785-D82A-DBC3-7770-839A4615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8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81C5-D00C-4EF3-8C11-989578B8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AD8E5-E2B3-988F-BBF5-4E589897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A35B2-5882-3CC2-B913-990DD5F8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3688D-76D1-5983-B1B9-99304DF0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98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B736-6DA7-0AD3-9BC8-05C470A8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30855-A1B3-5E09-BF30-785F8FEC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5CCAC-A96C-E010-4C2E-92AFFB0A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4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40A9-5882-0BB2-9E24-B3882F93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10CD0-1261-FD2C-F996-ED58B47F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86C42-4E74-6C24-2D60-2D3C24329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ED702-136F-A86F-1AF2-14F1EF70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EE2A8-F2BE-DAC2-D4A0-7ECE8BFD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C8F9B-7C86-5A33-DF5B-0F27A305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1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D0BB-6D75-68A7-9F9D-B2B824D0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E8206-2E4A-3620-0C65-93EA7131E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8F56E-6950-1DEA-8957-78650C31B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8A8E3-9DF4-C661-FD47-E78BA93A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76338-E67F-6BE9-23E9-7FAF10A0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3BD2A-F238-A7EB-8635-5B7A3C61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0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0924E4-1307-EC35-2275-3733085A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0C46B-BBA6-A4DA-5DFE-CF944CF26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7C028-6841-5810-4AED-874A685A8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2182-BE81-4890-AD5C-3C82D4642C1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32D9C-0B56-9D27-02A8-EB045A088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27AF1-C8CD-1EB1-B3DA-BF421FA8A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45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island in the middle of the earth&#10;&#10;AI-generated content may be incorrect.">
            <a:extLst>
              <a:ext uri="{FF2B5EF4-FFF2-40B4-BE49-F238E27FC236}">
                <a16:creationId xmlns:a16="http://schemas.microsoft.com/office/drawing/2014/main" id="{403E02D2-D8B8-CC75-23AB-E217E3E21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D1DC8-BCF6-6F9C-F5C3-5B32227AD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7125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Fira Sans SemiBold" panose="020B0603050000020004" pitchFamily="34" charset="0"/>
              </a:rPr>
              <a:t>What do trees do?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8B13A-B9B6-42CA-08AF-54520AE4E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6800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Fira Sans Medium" panose="020B0603050000020004" pitchFamily="34" charset="0"/>
              </a:rPr>
              <a:t>How can we count trees?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61963-7302-DB38-1FF7-863749484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13" y="5184807"/>
            <a:ext cx="4317069" cy="1345102"/>
          </a:xfrm>
          <a:prstGeom prst="rect">
            <a:avLst/>
          </a:prstGeom>
        </p:spPr>
      </p:pic>
      <p:pic>
        <p:nvPicPr>
          <p:cNvPr id="9" name="Picture 8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B40B8176-CA20-CF4D-4616-5635A9AF7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392" y="5101358"/>
            <a:ext cx="2700695" cy="151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8E4A71-B48B-25B4-3D3F-EB410B60138D}"/>
              </a:ext>
            </a:extLst>
          </p:cNvPr>
          <p:cNvSpPr txBox="1"/>
          <p:nvPr/>
        </p:nvSpPr>
        <p:spPr>
          <a:xfrm rot="5400000">
            <a:off x="11458803" y="6375111"/>
            <a:ext cx="1250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ESA/ATG </a:t>
            </a:r>
            <a:r>
              <a:rPr lang="en-GB" sz="800" dirty="0" err="1">
                <a:solidFill>
                  <a:schemeClr val="bg1"/>
                </a:solidFill>
              </a:rPr>
              <a:t>medialab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5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B0D92-390A-CDBD-7EE4-CB349920E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24C3BBB6-9181-FB2C-23EA-D354516A7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27E86745-655E-72B9-D51A-CFCA8662B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129D73EE-FBB2-BC49-A8C5-775A5617D5F1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CD610-A4F2-7A94-97D6-B2A5F4013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52574-1C21-AFA0-F9FD-9A9E89178464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75AFC09D-F62D-2FB9-D1F0-448B7981B8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B5E8C2D1-1373-7895-4703-C932A041BC19}"/>
              </a:ext>
            </a:extLst>
          </p:cNvPr>
          <p:cNvSpPr/>
          <p:nvPr/>
        </p:nvSpPr>
        <p:spPr>
          <a:xfrm rot="10800000">
            <a:off x="7177413" y="1980662"/>
            <a:ext cx="2029216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1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C6CF3-6D68-60ED-978B-74B3F6267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5989824B-70C3-0F00-F4A6-C3080FBED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332E7180-A7D4-1C23-79C9-3559D625A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44229B82-5897-74BA-8A7D-E334CA591F84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1A349-7201-C8E7-3D94-73E1331DC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FF12D-D900-EE3F-ED97-0DBE755158B6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4D4C2CE5-4AA9-8401-EE5B-FD63FC4DA1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0D0D5689-BA17-899E-B1DC-03FBCBC53518}"/>
              </a:ext>
            </a:extLst>
          </p:cNvPr>
          <p:cNvSpPr/>
          <p:nvPr/>
        </p:nvSpPr>
        <p:spPr>
          <a:xfrm rot="11758602">
            <a:off x="7059562" y="4692473"/>
            <a:ext cx="2432972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55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B352-C440-2CCB-6759-B3C10EA1D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9F588F1A-503D-4AF3-2372-42EDF3ED5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9E5F5B1B-39A0-59FE-3D14-FF83BCEBA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F1F911E9-D503-5ECC-4070-9ECFDD08E979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5DEEC-6A76-03C7-8783-F6BFAD8F9E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B25DC-EF0E-44D3-76DC-3C25190F6662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C8E5F9E1-8D10-34DB-D814-4A621D6765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E7096B47-23E1-715B-19D7-BB41C0EECF92}"/>
              </a:ext>
            </a:extLst>
          </p:cNvPr>
          <p:cNvSpPr/>
          <p:nvPr/>
        </p:nvSpPr>
        <p:spPr>
          <a:xfrm rot="10800000">
            <a:off x="7077205" y="1980663"/>
            <a:ext cx="2129425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2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7BE47-01D6-54C5-C1F0-CD62701A8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605762EF-9B46-B2FF-E8EF-0A9D1FD84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F89699D7-9FAE-71E6-A284-8B8C60D7C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20B88AB3-9F8A-8915-EECA-205DFA0D8321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2D1A5-1457-8CC1-EC34-1A0057D82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84C37-5EB5-0B56-44E5-B3FDBF288435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7D9F8CBC-0C02-FCCC-49DC-454A780D28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E488C3DB-36BF-203E-4E7A-1BB5005DEDCC}"/>
              </a:ext>
            </a:extLst>
          </p:cNvPr>
          <p:cNvSpPr/>
          <p:nvPr/>
        </p:nvSpPr>
        <p:spPr>
          <a:xfrm rot="10800000">
            <a:off x="7114783" y="4009879"/>
            <a:ext cx="2129425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8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4BFE-474A-B757-BCF8-46334036E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51996EA4-ECCC-E6AB-607D-56FA89AC2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793" y="0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412A3AB3-C7D6-7046-F281-B982ACFBC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620FEA81-F53A-8E95-4620-B4BC9EF4E037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7D62A-12F9-2D8D-B071-6BF8A09BD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BE793B-0487-9EFE-3756-F5F506ECC3B6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9254E4B7-FEF0-5612-5CC9-897291BFFA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1B15C500-9479-7E31-8938-08F9B358C8C8}"/>
              </a:ext>
            </a:extLst>
          </p:cNvPr>
          <p:cNvSpPr/>
          <p:nvPr/>
        </p:nvSpPr>
        <p:spPr>
          <a:xfrm rot="10800000">
            <a:off x="7002049" y="1980663"/>
            <a:ext cx="2204581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0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800C-33E6-CDAF-51C7-3090EB0F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EB11DD0C-C845-7516-327A-DD052D0FD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709BE156-1988-35CB-33E1-9FE6C107A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4C16CA3-D2ED-C5AE-F036-ED5353CEB060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FC3AD-4C50-9EA1-3668-77D0A0649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ADC200-AC48-1D22-CEBC-81D22D1A9A13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F6C2EACB-0015-AF5D-166C-B15654DC57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95B8E7F8-0DC8-1426-8F4B-D6F2554BB3DA}"/>
              </a:ext>
            </a:extLst>
          </p:cNvPr>
          <p:cNvSpPr/>
          <p:nvPr/>
        </p:nvSpPr>
        <p:spPr>
          <a:xfrm rot="10800000">
            <a:off x="7144702" y="3949163"/>
            <a:ext cx="2735898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721F9-B0CE-732F-4953-8EF630EB4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19876B4F-68D4-4CD5-EBD2-005828ADF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814C5973-B51D-AD79-E4D1-0DC140A28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9EA70BDA-EDCF-E28A-8FCF-1E918A71A434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37F12-F8D0-7939-A644-C0B877AE1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C43E9-110B-8C36-B2EF-3BE94E74D606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32338078-6E2D-8C29-E304-003DCE1F25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"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83E5FDD1-901E-7C29-1AF1-4F2C89322082}"/>
              </a:ext>
            </a:extLst>
          </p:cNvPr>
          <p:cNvSpPr/>
          <p:nvPr/>
        </p:nvSpPr>
        <p:spPr>
          <a:xfrm rot="10800000">
            <a:off x="7182280" y="1957525"/>
            <a:ext cx="2735898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81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56D43-D520-653F-9155-FF1A9531B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E696F3FA-2E56-4616-BC36-837F58989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3957F9DE-CDE5-2200-B989-9CEC8F36E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84FF222E-BD51-37D5-410F-AB8C89AD3650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1A703-2659-BEC7-1D42-1601C86F9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20470-B3E1-93EC-C599-E9245348226E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43D5DFFB-79A1-7368-7B99-7C34E117B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0"/>
          <a:stretch/>
        </p:blipFill>
        <p:spPr>
          <a:xfrm>
            <a:off x="3165462" y="559768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1099D8D-96A7-4640-9ED6-32DF69942B17}"/>
              </a:ext>
            </a:extLst>
          </p:cNvPr>
          <p:cNvSpPr/>
          <p:nvPr/>
        </p:nvSpPr>
        <p:spPr>
          <a:xfrm rot="10800000">
            <a:off x="7152361" y="3997352"/>
            <a:ext cx="2702838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2C33-9322-0555-E499-BD93F36F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99D30EFA-2004-D824-C1A9-05D398569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B7631E1C-2E59-8F43-D396-EA9236E6C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A0DF7357-C312-C3C5-1897-CE45ED6D12D0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BFAD8-803C-3B69-444B-25C4C0250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CB29D1-5146-B9E5-524B-09DAB06A7BD4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BEDF3D08-3B0D-C924-F99E-63A20D2A1A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7A2B3B56-77DE-AEFB-47C3-6A36169DD708}"/>
              </a:ext>
            </a:extLst>
          </p:cNvPr>
          <p:cNvSpPr/>
          <p:nvPr/>
        </p:nvSpPr>
        <p:spPr>
          <a:xfrm rot="12093671">
            <a:off x="7035215" y="3974447"/>
            <a:ext cx="2185917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5E0FF-E7A4-A989-C561-5A95CCEA3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E68EB52D-C176-0295-09A6-880002C16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4BB71835-6C87-C811-4A6E-C372A02FE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A207809-7AD6-CBC2-566B-D8AAC0604D19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2E79C-16E0-DF60-F957-5B8C173AB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91E2C8-7222-3347-2839-662F2D787714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338BB339-97ED-885A-75EA-BE5743B10D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325AB584-D02B-C051-C1D9-D97DE448CEEB}"/>
              </a:ext>
            </a:extLst>
          </p:cNvPr>
          <p:cNvSpPr/>
          <p:nvPr/>
        </p:nvSpPr>
        <p:spPr>
          <a:xfrm rot="10800000">
            <a:off x="7132176" y="2195518"/>
            <a:ext cx="2011824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5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0F0E2-9626-F0F0-4684-5BBDA04C3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041C0CAD-71FF-F10C-7E19-71F2B3A4D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8E4B1438-8AA8-F148-019C-A5D866BB2D53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86C48-7BC2-A9F4-092B-A933F28AC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6FA5B-7D84-4ADE-F191-C26EC4A39AAD}"/>
              </a:ext>
            </a:extLst>
          </p:cNvPr>
          <p:cNvSpPr txBox="1"/>
          <p:nvPr/>
        </p:nvSpPr>
        <p:spPr>
          <a:xfrm>
            <a:off x="3238960" y="1978337"/>
            <a:ext cx="7808996" cy="462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Describe some ways trees help other living things, including us.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Match some of these jobs to the right part of the tree.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Explain how to count trees.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Know how the Biomass satellite will help.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ED959E-1880-5804-F93A-B8121064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60" y="365125"/>
            <a:ext cx="8114839" cy="1325563"/>
          </a:xfrm>
        </p:spPr>
        <p:txBody>
          <a:bodyPr/>
          <a:lstStyle/>
          <a:p>
            <a:endParaRPr lang="en-GB" dirty="0">
              <a:latin typeface="Fira Sans Medium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66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06863-ECC6-37F9-FBAB-070A6274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9C5DD1AB-BFD6-E2D6-B6AB-A0C379CEA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48ABD4EB-FACA-7D2E-1A89-F520FBBCD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B1E1344C-F33C-B117-7389-8196AAA8328F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C7CB0-A05D-5C41-806E-72E6E5CD2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F3631-25F8-EA70-5BA8-B90F24FEBB1E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CC78C53F-584A-90EF-69A8-4830AC7CBE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8DDD7A91-F99F-9D73-272F-DAFA78F08681}"/>
              </a:ext>
            </a:extLst>
          </p:cNvPr>
          <p:cNvSpPr/>
          <p:nvPr/>
        </p:nvSpPr>
        <p:spPr>
          <a:xfrm rot="10800000">
            <a:off x="7102258" y="1980663"/>
            <a:ext cx="2104372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42EF-C909-9122-E86C-924B59B8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3B131503-C499-3F8B-F273-564DC5DBF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01ACEE34-EA79-8EBE-67C5-A6CC8639E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71DDB90C-3471-0370-0E99-4C4BEFB29BC0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4778-F48C-732E-8C89-8D97E2A47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2ADE1-BF40-24C2-9590-2404D4E992AE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BE9F7DE5-2B9E-6FF7-64DE-9D9273B564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26F3AE70-7315-AF45-8A94-6D5733B05168}"/>
              </a:ext>
            </a:extLst>
          </p:cNvPr>
          <p:cNvSpPr/>
          <p:nvPr/>
        </p:nvSpPr>
        <p:spPr>
          <a:xfrm rot="12066831">
            <a:off x="7027499" y="3677486"/>
            <a:ext cx="2858595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91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5023B-3326-2635-B515-AB9926A23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0E3E2F2F-1E96-CEFF-4483-7889BDF2A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B560C5E3-568B-00A1-BE2F-7D2CC6E25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CADDB3E2-7730-FD56-590C-8225C915374B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D7830-B849-5DE6-A301-48A51E452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8B173-E2E6-AAC4-9C36-AAD6084731CE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6E526829-EE81-9C51-09AD-46806D8C57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F196346F-05BA-DF32-B161-7BA41C392B93}"/>
              </a:ext>
            </a:extLst>
          </p:cNvPr>
          <p:cNvSpPr/>
          <p:nvPr/>
        </p:nvSpPr>
        <p:spPr>
          <a:xfrm rot="12337609">
            <a:off x="6903532" y="4583013"/>
            <a:ext cx="3046859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7D08-0D9B-1BA0-364B-03CF305E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908DD957-1B74-5127-DD76-6972AF183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4F2A4939-F6CE-1807-C4E3-6E255CDA5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6A557B8F-44D5-F99F-26FD-8FC4AB5BEB78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B5796-9FE0-EF78-175D-89CF4A6F4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F66A6-AE9F-6FD6-48EB-6F4BB6434EE4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E1327FD8-0541-5F04-6AF8-C53F9F5ED6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C1D9250-4E40-9838-E8B1-A80DCEC8B70B}"/>
              </a:ext>
            </a:extLst>
          </p:cNvPr>
          <p:cNvSpPr/>
          <p:nvPr/>
        </p:nvSpPr>
        <p:spPr>
          <a:xfrm rot="10800000">
            <a:off x="7077205" y="1980663"/>
            <a:ext cx="2129425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A8AC-81D8-FB7B-6679-12C07C2E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212C138B-0C2E-69A7-4376-A6F40B6CA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415" y="-1"/>
            <a:ext cx="4375207" cy="6858000"/>
          </a:xfrm>
          <a:prstGeom prst="rect">
            <a:avLst/>
          </a:prstGeom>
        </p:spPr>
      </p:pic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FB05E0C9-792F-DA3E-F5E7-2E293A151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038DE184-B62F-7C9C-14B5-11EDBA2658D0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1997B-5CC5-E64B-973C-77B60D553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8C064-5872-0F80-DBD6-502D9BCF437A}"/>
              </a:ext>
            </a:extLst>
          </p:cNvPr>
          <p:cNvSpPr txBox="1"/>
          <p:nvPr/>
        </p:nvSpPr>
        <p:spPr>
          <a:xfrm rot="5400000">
            <a:off x="-623870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F62014AF-50A7-F64E-63D2-27F356E11C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7" y="425885"/>
            <a:ext cx="4234013" cy="57384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2D33D00-E4B5-AACA-18B8-7DCC2331A376}"/>
              </a:ext>
            </a:extLst>
          </p:cNvPr>
          <p:cNvSpPr/>
          <p:nvPr/>
        </p:nvSpPr>
        <p:spPr>
          <a:xfrm rot="11644884">
            <a:off x="7083357" y="4778911"/>
            <a:ext cx="2226710" cy="335565"/>
          </a:xfrm>
          <a:prstGeom prst="leftArrow">
            <a:avLst/>
          </a:prstGeom>
          <a:solidFill>
            <a:srgbClr val="009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26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6DFF6-A15C-7B46-54C0-D925C5B4D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F1E1330C-A733-B19F-79E9-ECB9BB54D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68FCB537-1F20-E9FE-8C16-BDE732CB32F7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9B40D-1922-BD9E-2D6D-1D8B8AF52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4AA6DB7-75E7-B4A1-CDA8-1CE40C55C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561411"/>
              </p:ext>
            </p:extLst>
          </p:nvPr>
        </p:nvGraphicFramePr>
        <p:xfrm>
          <a:off x="3322181" y="1244220"/>
          <a:ext cx="8127999" cy="4369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8614674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115494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02684666"/>
                    </a:ext>
                  </a:extLst>
                </a:gridCol>
              </a:tblGrid>
              <a:tr h="5454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Fira Sans Medium" panose="020B0603050000020004" pitchFamily="34" charset="0"/>
                        </a:rPr>
                        <a:t>Canopy</a:t>
                      </a:r>
                    </a:p>
                  </a:txBody>
                  <a:tcPr anchor="ctr"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Fira Sans Medium" panose="020B0603050000020004" pitchFamily="34" charset="0"/>
                        </a:rPr>
                        <a:t>Trunk</a:t>
                      </a:r>
                    </a:p>
                  </a:txBody>
                  <a:tcPr anchor="ctr"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Fira Sans Medium" panose="020B0603050000020004" pitchFamily="34" charset="0"/>
                        </a:rPr>
                        <a:t>Roots</a:t>
                      </a:r>
                    </a:p>
                  </a:txBody>
                  <a:tcPr anchor="ctr">
                    <a:solidFill>
                      <a:srgbClr val="009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79125"/>
                  </a:ext>
                </a:extLst>
              </a:tr>
              <a:tr h="366851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009B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9B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9B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3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096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7D71D-3C35-A9D2-79DF-A9FF79D91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3D373BA8-E973-2AEA-02C4-934DCE782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2511E346-8E47-2F56-CF77-F9B03163A4C3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A0454-9C5F-E837-DBEA-47BB91080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DAF6C1-8245-1787-B110-F8493D77C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208578"/>
              </p:ext>
            </p:extLst>
          </p:nvPr>
        </p:nvGraphicFramePr>
        <p:xfrm>
          <a:off x="3159629" y="772546"/>
          <a:ext cx="884337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6428">
                  <a:extLst>
                    <a:ext uri="{9D8B030D-6E8A-4147-A177-3AD203B41FA5}">
                      <a16:colId xmlns:a16="http://schemas.microsoft.com/office/drawing/2014/main" val="86146743"/>
                    </a:ext>
                  </a:extLst>
                </a:gridCol>
                <a:gridCol w="3343387">
                  <a:extLst>
                    <a:ext uri="{9D8B030D-6E8A-4147-A177-3AD203B41FA5}">
                      <a16:colId xmlns:a16="http://schemas.microsoft.com/office/drawing/2014/main" val="2211549449"/>
                    </a:ext>
                  </a:extLst>
                </a:gridCol>
                <a:gridCol w="2393561">
                  <a:extLst>
                    <a:ext uri="{9D8B030D-6E8A-4147-A177-3AD203B41FA5}">
                      <a16:colId xmlns:a16="http://schemas.microsoft.com/office/drawing/2014/main" val="3902684666"/>
                    </a:ext>
                  </a:extLst>
                </a:gridCol>
              </a:tblGrid>
              <a:tr h="5454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Fira Sans Medium" panose="020B0603050000020004" pitchFamily="34" charset="0"/>
                        </a:rPr>
                        <a:t>Canopy</a:t>
                      </a:r>
                    </a:p>
                  </a:txBody>
                  <a:tcPr anchor="ctr"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Fira Sans Medium" panose="020B0603050000020004" pitchFamily="34" charset="0"/>
                        </a:rPr>
                        <a:t>Trunk</a:t>
                      </a:r>
                    </a:p>
                  </a:txBody>
                  <a:tcPr anchor="ctr"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Fira Sans Medium" panose="020B0603050000020004" pitchFamily="34" charset="0"/>
                        </a:rPr>
                        <a:t>Roots</a:t>
                      </a:r>
                    </a:p>
                  </a:txBody>
                  <a:tcPr anchor="ctr">
                    <a:solidFill>
                      <a:srgbClr val="009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79125"/>
                  </a:ext>
                </a:extLst>
              </a:tr>
              <a:tr h="366851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Home for birds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Chocolate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Food for bees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Fruit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Clouds and rain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Nuts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Cleans air</a:t>
                      </a:r>
                    </a:p>
                  </a:txBody>
                  <a:tcPr>
                    <a:solidFill>
                      <a:srgbClr val="009B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Maple syrup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Home for people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Paper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Places to play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Logs and planks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endParaRPr lang="en-GB" sz="32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>
                    <a:solidFill>
                      <a:srgbClr val="009B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Home for worms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Clean water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32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Hold soil together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endParaRPr lang="en-GB" sz="32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>
                    <a:solidFill>
                      <a:srgbClr val="009B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3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09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05F72-7C08-9B94-AD87-4E1E3D799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walking on a sidewalk with cherry blossoms&#10;&#10;AI-generated content may be incorrect.">
            <a:extLst>
              <a:ext uri="{FF2B5EF4-FFF2-40B4-BE49-F238E27FC236}">
                <a16:creationId xmlns:a16="http://schemas.microsoft.com/office/drawing/2014/main" id="{F5DFFD07-4877-3C05-B46D-CABA4021E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E80449-7322-4068-E789-6EF53183EE02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7BC92B50-F976-BBFF-F428-43E6C2E7D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E59AAD-FC4A-4C0B-2FE6-E662D39E7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F601F2-B175-84FD-284A-4070127C99A8}"/>
              </a:ext>
            </a:extLst>
          </p:cNvPr>
          <p:cNvSpPr txBox="1"/>
          <p:nvPr/>
        </p:nvSpPr>
        <p:spPr>
          <a:xfrm rot="5400000">
            <a:off x="11365663" y="5861254"/>
            <a:ext cx="12407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Pavlo Klein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9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B45F-5BF9-697C-DF55-165B1414C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trees with red fruits&#10;&#10;AI-generated content may be incorrect.">
            <a:extLst>
              <a:ext uri="{FF2B5EF4-FFF2-40B4-BE49-F238E27FC236}">
                <a16:creationId xmlns:a16="http://schemas.microsoft.com/office/drawing/2014/main" id="{283911D8-ABA7-144A-4E65-1B3EF29AE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3B6497-A7DF-4B3F-DAB4-E6F229EDBF04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DA180E93-2E9E-B936-3745-EDF91B90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2CEF65-794F-74BA-68D9-DAEC620C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C8D7E2-3874-3DE4-9627-CAA0DF85977E}"/>
              </a:ext>
            </a:extLst>
          </p:cNvPr>
          <p:cNvSpPr txBox="1"/>
          <p:nvPr/>
        </p:nvSpPr>
        <p:spPr>
          <a:xfrm rot="5400000">
            <a:off x="10933515" y="5596171"/>
            <a:ext cx="21050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 Michael &amp; Diane Weidner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F953-CE60-BF1D-5C01-1DD0A55D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through a forest&#10;&#10;AI-generated content may be incorrect.">
            <a:extLst>
              <a:ext uri="{FF2B5EF4-FFF2-40B4-BE49-F238E27FC236}">
                <a16:creationId xmlns:a16="http://schemas.microsoft.com/office/drawing/2014/main" id="{68A0CFD3-094A-3962-6AA8-BC1B8B1B4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E2692A-1BA1-D71B-6760-47310ED84FE9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E2A9CB53-EF9D-EB01-7771-F1D09383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8C7044-F2AD-5972-A800-5FE2D565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206CFA-D1AF-24D3-E01B-0146A6B4C569}"/>
              </a:ext>
            </a:extLst>
          </p:cNvPr>
          <p:cNvSpPr txBox="1"/>
          <p:nvPr/>
        </p:nvSpPr>
        <p:spPr>
          <a:xfrm rot="5400000">
            <a:off x="11386124" y="5748678"/>
            <a:ext cx="11780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Marc Pell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9C0D7-0037-F4B0-380F-5320587F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513C493C-8907-E51F-8703-F0F0D2EFE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C3786215-DF17-AABA-71D8-92BDA589513B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AE2F6-F5B9-25E4-96E5-08C8D1B2D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A4666-0E52-2908-CCD8-B29C24E19451}"/>
              </a:ext>
            </a:extLst>
          </p:cNvPr>
          <p:cNvSpPr txBox="1"/>
          <p:nvPr/>
        </p:nvSpPr>
        <p:spPr>
          <a:xfrm>
            <a:off x="3339168" y="1967123"/>
            <a:ext cx="2976467" cy="4518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tree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root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trunk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branches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leaves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fruit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flower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4CF1C4-A7E5-E3F9-102C-E9B9C35C4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60" y="365125"/>
            <a:ext cx="8114839" cy="1325563"/>
          </a:xfrm>
        </p:spPr>
        <p:txBody>
          <a:bodyPr/>
          <a:lstStyle/>
          <a:p>
            <a:endParaRPr lang="en-GB" dirty="0">
              <a:latin typeface="Fira Sans Medium" panose="020B060305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F9B29-B9E0-1EAF-2B6B-3DE17B493632}"/>
              </a:ext>
            </a:extLst>
          </p:cNvPr>
          <p:cNvSpPr txBox="1"/>
          <p:nvPr/>
        </p:nvSpPr>
        <p:spPr>
          <a:xfrm>
            <a:off x="6768065" y="1967123"/>
            <a:ext cx="4585733" cy="303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wood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needles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cones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canopy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ecosystem services</a:t>
            </a:r>
            <a:endParaRPr lang="en-GB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55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58182-B212-223F-FE02-2BA8FE54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wall with trees in the background&#10;&#10;AI-generated content may be incorrect.">
            <a:extLst>
              <a:ext uri="{FF2B5EF4-FFF2-40B4-BE49-F238E27FC236}">
                <a16:creationId xmlns:a16="http://schemas.microsoft.com/office/drawing/2014/main" id="{FCE42275-6D7A-6C2C-39C1-199E3CA16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72C664-0924-1DCF-5439-A085104E4E4E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23D46AE9-7024-9D80-B0C9-7DA08823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11DEA0-893D-9F5B-2F41-B8CF0F11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982605-5BBE-EDF8-6AE2-D714037B6046}"/>
              </a:ext>
            </a:extLst>
          </p:cNvPr>
          <p:cNvSpPr txBox="1"/>
          <p:nvPr/>
        </p:nvSpPr>
        <p:spPr>
          <a:xfrm rot="5400000">
            <a:off x="11495937" y="5850278"/>
            <a:ext cx="11104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 J Shim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0241-7C85-A031-729A-A7331CD3F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orest with many leaves&#10;&#10;AI-generated content may be incorrect.">
            <a:extLst>
              <a:ext uri="{FF2B5EF4-FFF2-40B4-BE49-F238E27FC236}">
                <a16:creationId xmlns:a16="http://schemas.microsoft.com/office/drawing/2014/main" id="{FE68DF0E-5F19-B882-4745-AC4DC12F1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F1F247-BB42-65A2-CE41-33E318010296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81EECEDE-14C1-FC65-201A-44F3A86A1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3BB042-91DD-44B2-4452-D8C1706F3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489E59-EC8E-55C5-12E8-33B2E1AB8E8B}"/>
              </a:ext>
            </a:extLst>
          </p:cNvPr>
          <p:cNvSpPr txBox="1"/>
          <p:nvPr/>
        </p:nvSpPr>
        <p:spPr>
          <a:xfrm rot="5400000">
            <a:off x="11119295" y="5614886"/>
            <a:ext cx="17334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Zdeněk Macháček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96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1B338-5BF4-4E10-CE44-5FCDD5080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rest with trees and a river&#10;&#10;AI-generated content may be incorrect.">
            <a:extLst>
              <a:ext uri="{FF2B5EF4-FFF2-40B4-BE49-F238E27FC236}">
                <a16:creationId xmlns:a16="http://schemas.microsoft.com/office/drawing/2014/main" id="{114178E0-53CE-65C4-4168-402994924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2A64E4-83D3-3458-EDEA-8DF7D473DA50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87FB1D3A-B1CF-DF72-F47D-2D4EE9F7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ED1249-4E51-7D13-68A8-213DF9D6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F976F8-5BFB-E994-4C4B-C7A6AC9D311A}"/>
              </a:ext>
            </a:extLst>
          </p:cNvPr>
          <p:cNvSpPr txBox="1"/>
          <p:nvPr/>
        </p:nvSpPr>
        <p:spPr>
          <a:xfrm rot="5400000">
            <a:off x="11119295" y="5614886"/>
            <a:ext cx="17334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Nathan Queloz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20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CCA2-DE93-3440-3364-A0522E382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loud&#10;&#10;AI-generated content may be incorrect.">
            <a:extLst>
              <a:ext uri="{FF2B5EF4-FFF2-40B4-BE49-F238E27FC236}">
                <a16:creationId xmlns:a16="http://schemas.microsoft.com/office/drawing/2014/main" id="{AFC84FE3-55C2-7980-D700-8C0F9D97C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FE8844-5952-2853-8582-CD79D9B039BF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C4A43640-1EB8-1185-06C4-545E910D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594090-D509-02A7-9CE6-90BDBD6F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646007-6127-0754-A56F-F1FC91BA9B37}"/>
              </a:ext>
            </a:extLst>
          </p:cNvPr>
          <p:cNvSpPr txBox="1"/>
          <p:nvPr/>
        </p:nvSpPr>
        <p:spPr>
          <a:xfrm rot="5400000">
            <a:off x="11422030" y="5917621"/>
            <a:ext cx="11279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2025 Planet Labs</a:t>
            </a:r>
          </a:p>
        </p:txBody>
      </p:sp>
    </p:spTree>
    <p:extLst>
      <p:ext uri="{BB962C8B-B14F-4D97-AF65-F5344CB8AC3E}">
        <p14:creationId xmlns:p14="http://schemas.microsoft.com/office/powerpoint/2010/main" val="245292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3D976-9CA6-971D-EE0C-8CA26DE8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9106311A-79AC-48BB-A8EA-E0B0EDD0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214A63-42D0-8D22-BBD3-FE53BB7AAB60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A4924A5A-EF82-8714-3EFF-53C3A704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78C48B-B14E-299A-FBBE-A18976DD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644736-BC31-46BD-82A2-684857B28AE0}"/>
              </a:ext>
            </a:extLst>
          </p:cNvPr>
          <p:cNvSpPr txBox="1"/>
          <p:nvPr/>
        </p:nvSpPr>
        <p:spPr>
          <a:xfrm rot="5400000">
            <a:off x="11509692" y="6084686"/>
            <a:ext cx="11279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ESA/ATG </a:t>
            </a:r>
            <a:r>
              <a:rPr lang="en-GB" sz="800" dirty="0" err="1">
                <a:solidFill>
                  <a:schemeClr val="bg1"/>
                </a:solidFill>
              </a:rPr>
              <a:t>medialab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7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9036F-9B01-98E6-4883-35FFE2B2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A3D50290-A7F7-FF39-2C5F-E87E57ECE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1581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1BF55-59B3-9693-7601-6AAA00300720}"/>
              </a:ext>
            </a:extLst>
          </p:cNvPr>
          <p:cNvSpPr txBox="1"/>
          <p:nvPr/>
        </p:nvSpPr>
        <p:spPr>
          <a:xfrm rot="5400000">
            <a:off x="11185535" y="5951744"/>
            <a:ext cx="17974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Patch: ESA Photo: ESA–P.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Sebirot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circle with flags around it&#10;&#10;AI-generated content may be incorrect.">
            <a:extLst>
              <a:ext uri="{FF2B5EF4-FFF2-40B4-BE49-F238E27FC236}">
                <a16:creationId xmlns:a16="http://schemas.microsoft.com/office/drawing/2014/main" id="{EDA6DE39-F8E6-58E7-BDFC-9F526813D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68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0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6334-5F3D-2ACE-3027-572B5DB3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white dots&#10;&#10;AI-generated content may be incorrect.">
            <a:extLst>
              <a:ext uri="{FF2B5EF4-FFF2-40B4-BE49-F238E27FC236}">
                <a16:creationId xmlns:a16="http://schemas.microsoft.com/office/drawing/2014/main" id="{0124BFDB-8B36-6BE1-B8BC-98E712144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573710-6008-0C4C-BCB4-A32E11D5045A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AC3817BC-4F1A-D258-4B6E-56F81879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7EF3CE-9C79-E08D-6167-450813A3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28F014-33FE-E03D-8391-2739DB0FC3DC}"/>
              </a:ext>
            </a:extLst>
          </p:cNvPr>
          <p:cNvSpPr txBox="1"/>
          <p:nvPr/>
        </p:nvSpPr>
        <p:spPr>
          <a:xfrm rot="5400000">
            <a:off x="11716390" y="6119910"/>
            <a:ext cx="5392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ESA</a:t>
            </a:r>
          </a:p>
        </p:txBody>
      </p:sp>
    </p:spTree>
    <p:extLst>
      <p:ext uri="{BB962C8B-B14F-4D97-AF65-F5344CB8AC3E}">
        <p14:creationId xmlns:p14="http://schemas.microsoft.com/office/powerpoint/2010/main" val="1269431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AE5A8-2CBC-1457-AE22-89E41B807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CF0EBF0A-6D18-6FEA-15E5-236C9601F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2061F0D4-4FDF-FA57-350E-7CBCA6FE850A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0EF9E-C168-A411-707C-3735F6DAB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BC4B2-D5C8-680C-DEA5-9AB10B7AB737}"/>
              </a:ext>
            </a:extLst>
          </p:cNvPr>
          <p:cNvSpPr txBox="1"/>
          <p:nvPr/>
        </p:nvSpPr>
        <p:spPr>
          <a:xfrm rot="5400000">
            <a:off x="11110944" y="5614887"/>
            <a:ext cx="17334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Emmalee Couturier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8" name="Picture 7" descr="A tree with apples on it&#10;&#10;AI-generated content may be incorrect.">
            <a:extLst>
              <a:ext uri="{FF2B5EF4-FFF2-40B4-BE49-F238E27FC236}">
                <a16:creationId xmlns:a16="http://schemas.microsoft.com/office/drawing/2014/main" id="{72E154E4-BB93-6ABB-EB40-228036F4D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97" y="0"/>
            <a:ext cx="457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07D3-FE26-B622-3309-77969330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in a snowy field&#10;&#10;AI-generated content may be incorrect.">
            <a:extLst>
              <a:ext uri="{FF2B5EF4-FFF2-40B4-BE49-F238E27FC236}">
                <a16:creationId xmlns:a16="http://schemas.microsoft.com/office/drawing/2014/main" id="{61D35E5A-6BAC-7B40-8E18-D37938B70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50D104-E2BF-3BAE-DA5D-F992CECECA72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C49D4F90-B948-80CC-A91D-FF2A745D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D2BF5C3E-3696-51A1-C488-EB892ADCB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958000"/>
              <a:ext cx="2598476" cy="90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86F77B-26BE-0D46-026F-0A7C960A46F3}"/>
              </a:ext>
            </a:extLst>
          </p:cNvPr>
          <p:cNvSpPr txBox="1"/>
          <p:nvPr/>
        </p:nvSpPr>
        <p:spPr>
          <a:xfrm rot="5400000">
            <a:off x="11231369" y="5946497"/>
            <a:ext cx="16075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meriç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tuna on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Unsplash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CFDD7-FEAE-405C-C94D-7950EEAC4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orange leaves&#10;&#10;AI-generated content may be incorrect.">
            <a:extLst>
              <a:ext uri="{FF2B5EF4-FFF2-40B4-BE49-F238E27FC236}">
                <a16:creationId xmlns:a16="http://schemas.microsoft.com/office/drawing/2014/main" id="{109859B8-7EC4-77AC-F4B1-01AD99B04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75ABF3-A34F-B6D7-C523-C4B85AAFFF69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6D28EFD4-B786-3627-55E9-67383543F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7CE815-A801-D630-E5E7-F43CF01A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A43887-4DC5-E52A-61FA-E25A2AA7508A}"/>
              </a:ext>
            </a:extLst>
          </p:cNvPr>
          <p:cNvSpPr txBox="1"/>
          <p:nvPr/>
        </p:nvSpPr>
        <p:spPr>
          <a:xfrm rot="5400000">
            <a:off x="11324998" y="5850278"/>
            <a:ext cx="14203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Chinmay B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7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on a hill&#10;&#10;AI-generated content may be incorrect.">
            <a:extLst>
              <a:ext uri="{FF2B5EF4-FFF2-40B4-BE49-F238E27FC236}">
                <a16:creationId xmlns:a16="http://schemas.microsoft.com/office/drawing/2014/main" id="{C030F9D8-13AE-6517-222D-5CBCB4E1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2366B4-3416-84E8-E250-34E8BF6644FE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23B926A5-5184-907C-21EF-7291DB414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5E6C3F-E3EC-6680-23DA-E87FAEEA2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B5A4AD-51EB-DEFD-8D23-6C1D48DD699A}"/>
              </a:ext>
            </a:extLst>
          </p:cNvPr>
          <p:cNvSpPr txBox="1"/>
          <p:nvPr/>
        </p:nvSpPr>
        <p:spPr>
          <a:xfrm rot="5400000">
            <a:off x="11493467" y="5663157"/>
            <a:ext cx="1164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Tim </a:t>
            </a:r>
            <a:r>
              <a:rPr lang="en-GB" sz="800" dirty="0" err="1">
                <a:solidFill>
                  <a:schemeClr val="bg1">
                    <a:lumMod val="95000"/>
                  </a:schemeClr>
                </a:solidFill>
              </a:rPr>
              <a:t>Withnall</a:t>
            </a:r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 on </a:t>
            </a:r>
            <a:r>
              <a:rPr lang="en-GB" sz="800" dirty="0" err="1">
                <a:solidFill>
                  <a:schemeClr val="bg1">
                    <a:lumMod val="95000"/>
                  </a:schemeClr>
                </a:solidFill>
              </a:rPr>
              <a:t>flickr</a:t>
            </a:r>
            <a:endParaRPr lang="en-GB" sz="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7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0525F-269B-35F0-FAFD-EB83A842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on chairs under a tree with pink flowers&#10;&#10;AI-generated content may be incorrect.">
            <a:extLst>
              <a:ext uri="{FF2B5EF4-FFF2-40B4-BE49-F238E27FC236}">
                <a16:creationId xmlns:a16="http://schemas.microsoft.com/office/drawing/2014/main" id="{B9C3DBB8-7E6B-A90E-B3AA-30D962619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" y="0"/>
            <a:ext cx="12185057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0CD9D06-F381-4A97-2DEF-072E70B9B414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76408FBD-B8DD-A227-DB6F-FF2D90A21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D0EDCC-6AED-3421-8B5A-3C128E4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4BDC2F-17D6-0133-978D-74AEAA9DC1DC}"/>
              </a:ext>
            </a:extLst>
          </p:cNvPr>
          <p:cNvSpPr txBox="1"/>
          <p:nvPr/>
        </p:nvSpPr>
        <p:spPr>
          <a:xfrm>
            <a:off x="9765440" y="5489624"/>
            <a:ext cx="30490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976BF-9CF9-4C96-9696-92C8A76982DE}"/>
              </a:ext>
            </a:extLst>
          </p:cNvPr>
          <p:cNvSpPr txBox="1"/>
          <p:nvPr/>
        </p:nvSpPr>
        <p:spPr>
          <a:xfrm rot="5400000">
            <a:off x="11359696" y="5905530"/>
            <a:ext cx="13474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Manh Doi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49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374A0-955C-4E93-43B5-848B9D26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334C1D85-4C9F-7D56-5F7B-9C6F8DF5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CDE57281-D359-1EC2-BB0F-3E50F6F88313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00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948D4-C756-D342-C65F-6D556A360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544C67-E0C2-8931-0B42-D08EC5E9DB55}"/>
              </a:ext>
            </a:extLst>
          </p:cNvPr>
          <p:cNvSpPr txBox="1"/>
          <p:nvPr/>
        </p:nvSpPr>
        <p:spPr>
          <a:xfrm rot="5400000">
            <a:off x="-708732" y="5920430"/>
            <a:ext cx="16596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credits: see Teacher guide</a:t>
            </a:r>
          </a:p>
        </p:txBody>
      </p:sp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E9ACC466-3B06-BB5C-C2AE-8678D98E7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466" y="0"/>
            <a:ext cx="4375207" cy="6858000"/>
          </a:xfrm>
          <a:prstGeom prst="rect">
            <a:avLst/>
          </a:prstGeom>
        </p:spPr>
      </p:pic>
      <p:pic>
        <p:nvPicPr>
          <p:cNvPr id="10" name="Picture 9" descr="A collage of pictures of various objects&#10;&#10;AI-generated content may be incorrect.">
            <a:extLst>
              <a:ext uri="{FF2B5EF4-FFF2-40B4-BE49-F238E27FC236}">
                <a16:creationId xmlns:a16="http://schemas.microsoft.com/office/drawing/2014/main" id="{C587528C-F72A-BE3F-B85C-999A5850D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350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3128B2C9CBC64CB687DC089949E1C8" ma:contentTypeVersion="15" ma:contentTypeDescription="Create a new document." ma:contentTypeScope="" ma:versionID="e7591e45b40196ee3472b8507e3fb25b">
  <xsd:schema xmlns:xsd="http://www.w3.org/2001/XMLSchema" xmlns:xs="http://www.w3.org/2001/XMLSchema" xmlns:p="http://schemas.microsoft.com/office/2006/metadata/properties" xmlns:ns2="ff7d6f41-2c80-4772-b56d-6758315f1228" xmlns:ns3="e746416a-f49a-4e12-ba53-5b762e13cbe3" targetNamespace="http://schemas.microsoft.com/office/2006/metadata/properties" ma:root="true" ma:fieldsID="d9d237e553691feadb387281a3e40877" ns2:_="" ns3:_="">
    <xsd:import namespace="ff7d6f41-2c80-4772-b56d-6758315f1228"/>
    <xsd:import namespace="e746416a-f49a-4e12-ba53-5b762e13c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d6f41-2c80-4772-b56d-6758315f1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d023d89-6bf8-49d2-a6ae-99c0c7930f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6416a-f49a-4e12-ba53-5b762e13cbe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7d6f41-2c80-4772-b56d-6758315f12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F712C2-785C-4BBB-B1BE-814382077E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EBE6F1-7974-4446-9C99-8804CFC88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d6f41-2c80-4772-b56d-6758315f1228"/>
    <ds:schemaRef ds:uri="e746416a-f49a-4e12-ba53-5b762e13c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FEC2DB-AB6A-498C-AC3E-103605E425CD}">
  <ds:schemaRefs>
    <ds:schemaRef ds:uri="http://schemas.microsoft.com/office/2006/metadata/properties"/>
    <ds:schemaRef ds:uri="http://schemas.microsoft.com/office/infopath/2007/PartnerControls"/>
    <ds:schemaRef ds:uri="ff7d6f41-2c80-4772-b56d-6758315f12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1608</Words>
  <Application>Microsoft Office PowerPoint</Application>
  <PresentationFormat>Widescreen</PresentationFormat>
  <Paragraphs>145</Paragraphs>
  <Slides>36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What do trees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trees do?</dc:title>
  <dc:creator>Catherine Fitzsimons</dc:creator>
  <cp:lastModifiedBy>Fitzsimons, Catherine A.</cp:lastModifiedBy>
  <cp:revision>6</cp:revision>
  <dcterms:created xsi:type="dcterms:W3CDTF">2025-03-06T10:33:21Z</dcterms:created>
  <dcterms:modified xsi:type="dcterms:W3CDTF">2025-10-23T11:45:14Z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0x0101007C3128B2C9CBC64CB687DC089949E1C8</vt:lpwstr>
  </property>
</Properties>
</file>