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4"/>
  </p:notesMasterIdLst>
  <p:sldIdLst>
    <p:sldId id="411" r:id="rId2"/>
    <p:sldId id="337" r:id="rId3"/>
    <p:sldId id="383" r:id="rId4"/>
    <p:sldId id="389" r:id="rId5"/>
    <p:sldId id="382" r:id="rId6"/>
    <p:sldId id="408" r:id="rId7"/>
    <p:sldId id="409" r:id="rId8"/>
    <p:sldId id="410" r:id="rId9"/>
    <p:sldId id="405" r:id="rId10"/>
    <p:sldId id="402" r:id="rId11"/>
    <p:sldId id="381" r:id="rId12"/>
    <p:sldId id="372" r:id="rId13"/>
  </p:sldIdLst>
  <p:sldSz cx="9144000" cy="6858000" type="screen4x3"/>
  <p:notesSz cx="6858000" cy="9144000"/>
  <p:defaultTextStyle>
    <a:defPPr>
      <a:defRPr lang="en-US"/>
    </a:defPPr>
    <a:lvl1pPr marL="0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87227" autoAdjust="0"/>
  </p:normalViewPr>
  <p:slideViewPr>
    <p:cSldViewPr snapToGrid="0">
      <p:cViewPr>
        <p:scale>
          <a:sx n="100" d="100"/>
          <a:sy n="100" d="100"/>
        </p:scale>
        <p:origin x="-318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7E69D-8B45-4579-8DA1-0A9571E675FC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DAAD4-2BEB-4640-9245-663C43DC8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6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Sponsored by UK Space Agency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DAAD4-2BEB-4640-9245-663C43DC85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7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Last summer’s outbreak in Hanoi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DAAD4-2BEB-4640-9245-663C43DC85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6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40724" y="1337920"/>
            <a:ext cx="9061886" cy="5476859"/>
          </a:xfrm>
          <a:prstGeom prst="rect">
            <a:avLst/>
          </a:prstGeom>
          <a:solidFill>
            <a:schemeClr val="accent2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257438" y="6302668"/>
            <a:ext cx="4238547" cy="326517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chemeClr val="bg2"/>
                </a:solidFill>
              </a:defRPr>
            </a:lvl1pPr>
          </a:lstStyle>
          <a:p>
            <a:fld id="{E8C63A10-C4D2-435E-8FA3-BC5C56C446D5}" type="datetime1">
              <a:rPr lang="en-GB" smtClean="0"/>
              <a:t>05/09/2019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151" y="299549"/>
            <a:ext cx="2438936" cy="84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 bwMode="gray">
          <a:xfrm>
            <a:off x="-2139625" y="1281467"/>
            <a:ext cx="2031960" cy="2850920"/>
          </a:xfrm>
          <a:prstGeom prst="rect">
            <a:avLst/>
          </a:prstGeom>
          <a:solidFill>
            <a:srgbClr val="FFFF00"/>
          </a:solidFill>
        </p:spPr>
        <p:txBody>
          <a:bodyPr wrap="square" lIns="80147" tIns="40074" rIns="80147" bIns="40074" rtlCol="0">
            <a:spAutoFit/>
          </a:bodyPr>
          <a:lstStyle/>
          <a:p>
            <a:r>
              <a:rPr lang="en-GB" noProof="0" dirty="0" smtClean="0"/>
              <a:t>Please note:</a:t>
            </a:r>
          </a:p>
          <a:p>
            <a:r>
              <a:rPr lang="en-GB" noProof="0" dirty="0" smtClean="0"/>
              <a:t>This</a:t>
            </a:r>
            <a:r>
              <a:rPr lang="en-GB" baseline="0" noProof="0" dirty="0" smtClean="0"/>
              <a:t> is an Office 2010 template. Documents and presentations should NOT be edited as a 2003 file (ppt) as this will distort the template settings.</a:t>
            </a:r>
            <a:endParaRPr lang="en-GB" noProof="0" dirty="0"/>
          </a:p>
        </p:txBody>
      </p:sp>
      <p:sp>
        <p:nvSpPr>
          <p:cNvPr id="13" name="Rounded Rectangle 12"/>
          <p:cNvSpPr/>
          <p:nvPr/>
        </p:nvSpPr>
        <p:spPr bwMode="gray">
          <a:xfrm>
            <a:off x="36882" y="4636862"/>
            <a:ext cx="8491440" cy="1528519"/>
          </a:xfrm>
          <a:custGeom>
            <a:avLst/>
            <a:gdLst>
              <a:gd name="connsiteX0" fmla="*/ 0 w 10675372"/>
              <a:gd name="connsiteY0" fmla="*/ 526141 h 1728000"/>
              <a:gd name="connsiteX1" fmla="*/ 526141 w 10675372"/>
              <a:gd name="connsiteY1" fmla="*/ 0 h 1728000"/>
              <a:gd name="connsiteX2" fmla="*/ 10149231 w 10675372"/>
              <a:gd name="connsiteY2" fmla="*/ 0 h 1728000"/>
              <a:gd name="connsiteX3" fmla="*/ 10675372 w 10675372"/>
              <a:gd name="connsiteY3" fmla="*/ 526141 h 1728000"/>
              <a:gd name="connsiteX4" fmla="*/ 10675372 w 10675372"/>
              <a:gd name="connsiteY4" fmla="*/ 1201859 h 1728000"/>
              <a:gd name="connsiteX5" fmla="*/ 10149231 w 10675372"/>
              <a:gd name="connsiteY5" fmla="*/ 1728000 h 1728000"/>
              <a:gd name="connsiteX6" fmla="*/ 526141 w 10675372"/>
              <a:gd name="connsiteY6" fmla="*/ 1728000 h 1728000"/>
              <a:gd name="connsiteX7" fmla="*/ 0 w 10675372"/>
              <a:gd name="connsiteY7" fmla="*/ 1201859 h 1728000"/>
              <a:gd name="connsiteX8" fmla="*/ 0 w 10675372"/>
              <a:gd name="connsiteY8" fmla="*/ 526141 h 1728000"/>
              <a:gd name="connsiteX0" fmla="*/ 0 w 10675372"/>
              <a:gd name="connsiteY0" fmla="*/ 526141 h 1728000"/>
              <a:gd name="connsiteX1" fmla="*/ 526141 w 10675372"/>
              <a:gd name="connsiteY1" fmla="*/ 0 h 1728000"/>
              <a:gd name="connsiteX2" fmla="*/ 10149231 w 10675372"/>
              <a:gd name="connsiteY2" fmla="*/ 0 h 1728000"/>
              <a:gd name="connsiteX3" fmla="*/ 10675372 w 10675372"/>
              <a:gd name="connsiteY3" fmla="*/ 526141 h 1728000"/>
              <a:gd name="connsiteX4" fmla="*/ 10675372 w 10675372"/>
              <a:gd name="connsiteY4" fmla="*/ 1201859 h 1728000"/>
              <a:gd name="connsiteX5" fmla="*/ 10149231 w 10675372"/>
              <a:gd name="connsiteY5" fmla="*/ 1728000 h 1728000"/>
              <a:gd name="connsiteX6" fmla="*/ 526141 w 10675372"/>
              <a:gd name="connsiteY6" fmla="*/ 1728000 h 1728000"/>
              <a:gd name="connsiteX7" fmla="*/ 0 w 10675372"/>
              <a:gd name="connsiteY7" fmla="*/ 1201859 h 1728000"/>
              <a:gd name="connsiteX8" fmla="*/ 0 w 10675372"/>
              <a:gd name="connsiteY8" fmla="*/ 526141 h 1728000"/>
              <a:gd name="connsiteX0" fmla="*/ 0 w 10675372"/>
              <a:gd name="connsiteY0" fmla="*/ 526141 h 1728000"/>
              <a:gd name="connsiteX1" fmla="*/ 526141 w 10675372"/>
              <a:gd name="connsiteY1" fmla="*/ 0 h 1728000"/>
              <a:gd name="connsiteX2" fmla="*/ 10149231 w 10675372"/>
              <a:gd name="connsiteY2" fmla="*/ 0 h 1728000"/>
              <a:gd name="connsiteX3" fmla="*/ 10675372 w 10675372"/>
              <a:gd name="connsiteY3" fmla="*/ 526141 h 1728000"/>
              <a:gd name="connsiteX4" fmla="*/ 10675372 w 10675372"/>
              <a:gd name="connsiteY4" fmla="*/ 1201859 h 1728000"/>
              <a:gd name="connsiteX5" fmla="*/ 10149231 w 10675372"/>
              <a:gd name="connsiteY5" fmla="*/ 1728000 h 1728000"/>
              <a:gd name="connsiteX6" fmla="*/ 526141 w 10675372"/>
              <a:gd name="connsiteY6" fmla="*/ 1728000 h 1728000"/>
              <a:gd name="connsiteX7" fmla="*/ 0 w 10675372"/>
              <a:gd name="connsiteY7" fmla="*/ 1201859 h 1728000"/>
              <a:gd name="connsiteX8" fmla="*/ 0 w 10675372"/>
              <a:gd name="connsiteY8" fmla="*/ 526141 h 1728000"/>
              <a:gd name="connsiteX0" fmla="*/ 0 w 10675372"/>
              <a:gd name="connsiteY0" fmla="*/ 527050 h 1728909"/>
              <a:gd name="connsiteX1" fmla="*/ 526141 w 10675372"/>
              <a:gd name="connsiteY1" fmla="*/ 909 h 1728909"/>
              <a:gd name="connsiteX2" fmla="*/ 10149231 w 10675372"/>
              <a:gd name="connsiteY2" fmla="*/ 909 h 1728909"/>
              <a:gd name="connsiteX3" fmla="*/ 10675372 w 10675372"/>
              <a:gd name="connsiteY3" fmla="*/ 0 h 1728909"/>
              <a:gd name="connsiteX4" fmla="*/ 10675372 w 10675372"/>
              <a:gd name="connsiteY4" fmla="*/ 1202768 h 1728909"/>
              <a:gd name="connsiteX5" fmla="*/ 10149231 w 10675372"/>
              <a:gd name="connsiteY5" fmla="*/ 1728909 h 1728909"/>
              <a:gd name="connsiteX6" fmla="*/ 526141 w 10675372"/>
              <a:gd name="connsiteY6" fmla="*/ 1728909 h 1728909"/>
              <a:gd name="connsiteX7" fmla="*/ 0 w 10675372"/>
              <a:gd name="connsiteY7" fmla="*/ 1202768 h 1728909"/>
              <a:gd name="connsiteX8" fmla="*/ 0 w 10675372"/>
              <a:gd name="connsiteY8" fmla="*/ 527050 h 1728909"/>
              <a:gd name="connsiteX0" fmla="*/ 0 w 10675372"/>
              <a:gd name="connsiteY0" fmla="*/ 527050 h 1728909"/>
              <a:gd name="connsiteX1" fmla="*/ 526141 w 10675372"/>
              <a:gd name="connsiteY1" fmla="*/ 909 h 1728909"/>
              <a:gd name="connsiteX2" fmla="*/ 10149231 w 10675372"/>
              <a:gd name="connsiteY2" fmla="*/ 909 h 1728909"/>
              <a:gd name="connsiteX3" fmla="*/ 10675372 w 10675372"/>
              <a:gd name="connsiteY3" fmla="*/ 0 h 1728909"/>
              <a:gd name="connsiteX4" fmla="*/ 10675372 w 10675372"/>
              <a:gd name="connsiteY4" fmla="*/ 1202768 h 1728909"/>
              <a:gd name="connsiteX5" fmla="*/ 10149231 w 10675372"/>
              <a:gd name="connsiteY5" fmla="*/ 1728909 h 1728909"/>
              <a:gd name="connsiteX6" fmla="*/ 526141 w 10675372"/>
              <a:gd name="connsiteY6" fmla="*/ 1728909 h 1728909"/>
              <a:gd name="connsiteX7" fmla="*/ 0 w 10675372"/>
              <a:gd name="connsiteY7" fmla="*/ 1202768 h 1728909"/>
              <a:gd name="connsiteX8" fmla="*/ 0 w 10675372"/>
              <a:gd name="connsiteY8" fmla="*/ 527050 h 1728909"/>
              <a:gd name="connsiteX0" fmla="*/ 0 w 10675372"/>
              <a:gd name="connsiteY0" fmla="*/ 527050 h 1728909"/>
              <a:gd name="connsiteX1" fmla="*/ 526141 w 10675372"/>
              <a:gd name="connsiteY1" fmla="*/ 909 h 1728909"/>
              <a:gd name="connsiteX2" fmla="*/ 10149231 w 10675372"/>
              <a:gd name="connsiteY2" fmla="*/ 909 h 1728909"/>
              <a:gd name="connsiteX3" fmla="*/ 10675372 w 10675372"/>
              <a:gd name="connsiteY3" fmla="*/ 0 h 1728909"/>
              <a:gd name="connsiteX4" fmla="*/ 10675372 w 10675372"/>
              <a:gd name="connsiteY4" fmla="*/ 1202768 h 1728909"/>
              <a:gd name="connsiteX5" fmla="*/ 10149231 w 10675372"/>
              <a:gd name="connsiteY5" fmla="*/ 1728909 h 1728909"/>
              <a:gd name="connsiteX6" fmla="*/ 526141 w 10675372"/>
              <a:gd name="connsiteY6" fmla="*/ 1728909 h 1728909"/>
              <a:gd name="connsiteX7" fmla="*/ 0 w 10675372"/>
              <a:gd name="connsiteY7" fmla="*/ 1202768 h 1728909"/>
              <a:gd name="connsiteX8" fmla="*/ 0 w 10675372"/>
              <a:gd name="connsiteY8" fmla="*/ 527050 h 1728909"/>
              <a:gd name="connsiteX0" fmla="*/ 0 w 10675372"/>
              <a:gd name="connsiteY0" fmla="*/ 527050 h 1728909"/>
              <a:gd name="connsiteX1" fmla="*/ 526141 w 10675372"/>
              <a:gd name="connsiteY1" fmla="*/ 909 h 1728909"/>
              <a:gd name="connsiteX2" fmla="*/ 10149231 w 10675372"/>
              <a:gd name="connsiteY2" fmla="*/ 909 h 1728909"/>
              <a:gd name="connsiteX3" fmla="*/ 10675372 w 10675372"/>
              <a:gd name="connsiteY3" fmla="*/ 0 h 1728909"/>
              <a:gd name="connsiteX4" fmla="*/ 10675372 w 10675372"/>
              <a:gd name="connsiteY4" fmla="*/ 1202768 h 1728909"/>
              <a:gd name="connsiteX5" fmla="*/ 10149231 w 10675372"/>
              <a:gd name="connsiteY5" fmla="*/ 1728909 h 1728909"/>
              <a:gd name="connsiteX6" fmla="*/ 526141 w 10675372"/>
              <a:gd name="connsiteY6" fmla="*/ 1728909 h 1728909"/>
              <a:gd name="connsiteX7" fmla="*/ 0 w 10675372"/>
              <a:gd name="connsiteY7" fmla="*/ 1202768 h 1728909"/>
              <a:gd name="connsiteX8" fmla="*/ 0 w 10675372"/>
              <a:gd name="connsiteY8" fmla="*/ 527050 h 1728909"/>
              <a:gd name="connsiteX0" fmla="*/ 0 w 10675372"/>
              <a:gd name="connsiteY0" fmla="*/ 527050 h 1728909"/>
              <a:gd name="connsiteX1" fmla="*/ 526141 w 10675372"/>
              <a:gd name="connsiteY1" fmla="*/ 909 h 1728909"/>
              <a:gd name="connsiteX2" fmla="*/ 10149231 w 10675372"/>
              <a:gd name="connsiteY2" fmla="*/ 909 h 1728909"/>
              <a:gd name="connsiteX3" fmla="*/ 10675372 w 10675372"/>
              <a:gd name="connsiteY3" fmla="*/ 0 h 1728909"/>
              <a:gd name="connsiteX4" fmla="*/ 10675372 w 10675372"/>
              <a:gd name="connsiteY4" fmla="*/ 1202768 h 1728909"/>
              <a:gd name="connsiteX5" fmla="*/ 10149231 w 10675372"/>
              <a:gd name="connsiteY5" fmla="*/ 1728909 h 1728909"/>
              <a:gd name="connsiteX6" fmla="*/ 526141 w 10675372"/>
              <a:gd name="connsiteY6" fmla="*/ 1728909 h 1728909"/>
              <a:gd name="connsiteX7" fmla="*/ 0 w 10675372"/>
              <a:gd name="connsiteY7" fmla="*/ 527050 h 1728909"/>
              <a:gd name="connsiteX0" fmla="*/ 0 w 10149231"/>
              <a:gd name="connsiteY0" fmla="*/ 1728909 h 1728909"/>
              <a:gd name="connsiteX1" fmla="*/ 0 w 10149231"/>
              <a:gd name="connsiteY1" fmla="*/ 909 h 1728909"/>
              <a:gd name="connsiteX2" fmla="*/ 9623090 w 10149231"/>
              <a:gd name="connsiteY2" fmla="*/ 909 h 1728909"/>
              <a:gd name="connsiteX3" fmla="*/ 10149231 w 10149231"/>
              <a:gd name="connsiteY3" fmla="*/ 0 h 1728909"/>
              <a:gd name="connsiteX4" fmla="*/ 10149231 w 10149231"/>
              <a:gd name="connsiteY4" fmla="*/ 1202768 h 1728909"/>
              <a:gd name="connsiteX5" fmla="*/ 9623090 w 10149231"/>
              <a:gd name="connsiteY5" fmla="*/ 1728909 h 1728909"/>
              <a:gd name="connsiteX6" fmla="*/ 0 w 10149231"/>
              <a:gd name="connsiteY6" fmla="*/ 1728909 h 172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9231" h="1728909">
                <a:moveTo>
                  <a:pt x="0" y="1728909"/>
                </a:moveTo>
                <a:lnTo>
                  <a:pt x="0" y="909"/>
                </a:lnTo>
                <a:lnTo>
                  <a:pt x="9623090" y="909"/>
                </a:lnTo>
                <a:lnTo>
                  <a:pt x="10149231" y="0"/>
                </a:lnTo>
                <a:lnTo>
                  <a:pt x="10149231" y="1202768"/>
                </a:lnTo>
                <a:cubicBezTo>
                  <a:pt x="10149231" y="1493348"/>
                  <a:pt x="9913670" y="1728909"/>
                  <a:pt x="9623090" y="1728909"/>
                </a:cubicBezTo>
                <a:lnTo>
                  <a:pt x="0" y="1728909"/>
                </a:lnTo>
                <a:close/>
              </a:path>
            </a:pathLst>
          </a:custGeom>
          <a:solidFill>
            <a:schemeClr val="accent1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noProof="0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52942" y="1337921"/>
            <a:ext cx="8474762" cy="3304351"/>
          </a:xfrm>
          <a:prstGeom prst="rect">
            <a:avLst/>
          </a:prstGeom>
          <a:solidFill>
            <a:schemeClr val="tx2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805" y="4767959"/>
            <a:ext cx="7940923" cy="816292"/>
          </a:xfrm>
        </p:spPr>
        <p:txBody>
          <a:bodyPr anchor="ctr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50806" y="5649565"/>
            <a:ext cx="7940923" cy="357511"/>
          </a:xfrm>
        </p:spPr>
        <p:txBody>
          <a:bodyPr anchor="ctr" anchorCtr="0"/>
          <a:lstStyle>
            <a:lvl1pPr marL="0" indent="0" algn="l">
              <a:buNone/>
              <a:defRPr sz="2100" b="0">
                <a:solidFill>
                  <a:schemeClr val="bg2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46662" y="6302220"/>
            <a:ext cx="3496874" cy="326845"/>
          </a:xfrm>
        </p:spPr>
        <p:txBody>
          <a:bodyPr anchor="ctr"/>
          <a:lstStyle>
            <a:lvl1pPr algn="r"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smtClean="0"/>
              <a:t>Author name or Event here</a:t>
            </a:r>
            <a:endParaRPr lang="en-GB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3117" y="1381167"/>
            <a:ext cx="8403990" cy="3219456"/>
          </a:xfrm>
          <a:solidFill>
            <a:schemeClr val="bg2"/>
          </a:solidFill>
        </p:spPr>
        <p:txBody>
          <a:bodyPr/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ts val="789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Please click the icon and insert a suitable image. The picture will automatically be cropped to fit this shape. Ensure that the original image size is sufficient.</a:t>
            </a:r>
          </a:p>
        </p:txBody>
      </p:sp>
    </p:spTree>
    <p:extLst>
      <p:ext uri="{BB962C8B-B14F-4D97-AF65-F5344CB8AC3E}">
        <p14:creationId xmlns:p14="http://schemas.microsoft.com/office/powerpoint/2010/main" val="350154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GB" dirty="0" smtClean="0"/>
              <a:t>Page </a:t>
            </a:r>
            <a:fld id="{17EFCE6C-A737-40D6-B933-47B019156AC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93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2"/>
          <p:cNvSpPr/>
          <p:nvPr/>
        </p:nvSpPr>
        <p:spPr bwMode="gray">
          <a:xfrm flipH="1" flipV="1">
            <a:off x="44797" y="1403853"/>
            <a:ext cx="7667502" cy="4806043"/>
          </a:xfrm>
          <a:prstGeom prst="rect">
            <a:avLst/>
          </a:prstGeom>
          <a:solidFill>
            <a:schemeClr val="accent2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261995" y="5687471"/>
            <a:ext cx="6711412" cy="391820"/>
          </a:xfrm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Enter Subtitle or Strapline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255290" y="6425647"/>
            <a:ext cx="1231354" cy="3265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ACBCB6-25C9-44ED-B227-A25BA45B08BF}" type="datetime1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Page </a:t>
            </a:r>
            <a:fld id="{17EFCE6C-A737-40D6-B933-47B019156AC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 bwMode="gray">
          <a:xfrm>
            <a:off x="7756245" y="6425647"/>
            <a:ext cx="1118523" cy="326517"/>
          </a:xfrm>
          <a:prstGeom prst="rect">
            <a:avLst/>
          </a:prstGeom>
          <a:noFill/>
        </p:spPr>
        <p:txBody>
          <a:bodyPr wrap="none" lIns="0" tIns="157770" rIns="0" bIns="157770" rtlCol="0" anchor="ctr" anchorCtr="0">
            <a:noAutofit/>
          </a:bodyPr>
          <a:lstStyle/>
          <a:p>
            <a:pPr algn="r"/>
            <a:r>
              <a:rPr lang="en-GB" sz="900" b="0" dirty="0" smtClean="0">
                <a:solidFill>
                  <a:schemeClr val="accent1"/>
                </a:solidFill>
              </a:rPr>
              <a:t>© HR Wallingford 2012</a:t>
            </a:r>
          </a:p>
        </p:txBody>
      </p:sp>
      <p:sp>
        <p:nvSpPr>
          <p:cNvPr id="14" name="Rounded Rectangle 12"/>
          <p:cNvSpPr/>
          <p:nvPr/>
        </p:nvSpPr>
        <p:spPr bwMode="gray">
          <a:xfrm flipH="1" flipV="1">
            <a:off x="44800" y="4378462"/>
            <a:ext cx="7057549" cy="1175583"/>
          </a:xfrm>
          <a:prstGeom prst="snipRoundRect">
            <a:avLst>
              <a:gd name="adj1" fmla="val 22091"/>
              <a:gd name="adj2" fmla="val 0"/>
            </a:avLst>
          </a:prstGeom>
          <a:solidFill>
            <a:schemeClr val="accent1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1995" y="4548317"/>
            <a:ext cx="6711412" cy="835875"/>
          </a:xfrm>
        </p:spPr>
        <p:txBody>
          <a:bodyPr anchor="ctr" anchorCtr="0"/>
          <a:lstStyle>
            <a:lvl1pPr algn="l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Section Title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gray">
          <a:xfrm>
            <a:off x="7712305" y="1403856"/>
            <a:ext cx="1381019" cy="4803305"/>
          </a:xfrm>
          <a:prstGeom prst="rect">
            <a:avLst/>
          </a:prstGeom>
          <a:solidFill>
            <a:schemeClr val="tx2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48869" y="1403855"/>
            <a:ext cx="7050374" cy="2980967"/>
          </a:xfrm>
          <a:prstGeom prst="rect">
            <a:avLst/>
          </a:prstGeom>
          <a:solidFill>
            <a:schemeClr val="tx2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5977" y="1451371"/>
            <a:ext cx="6957150" cy="2899855"/>
          </a:xfrm>
          <a:solidFill>
            <a:schemeClr val="bg2"/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Please click the icon and insert a suitable image. The picture will automatically be cropped to fit this shape. Ensure that the original image size is sufficient.</a:t>
            </a:r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151" y="299549"/>
            <a:ext cx="2438936" cy="84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33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>
          <a:xfrm>
            <a:off x="255290" y="6425647"/>
            <a:ext cx="1231354" cy="326517"/>
          </a:xfrm>
          <a:prstGeom prst="rect">
            <a:avLst/>
          </a:prstGeom>
        </p:spPr>
        <p:txBody>
          <a:bodyPr/>
          <a:lstStyle/>
          <a:p>
            <a:fld id="{275151C4-9C00-4272-82CA-3829B52A1DB1}" type="datetime1">
              <a:rPr lang="en-GB" smtClean="0"/>
              <a:t>05/09/2019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GB" dirty="0" smtClean="0"/>
              <a:t>Page </a:t>
            </a:r>
            <a:fld id="{17EFCE6C-A737-40D6-B933-47B019156AC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255510" y="1273416"/>
            <a:ext cx="4233987" cy="49597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 bwMode="gray">
          <a:xfrm>
            <a:off x="4646666" y="1273416"/>
            <a:ext cx="4231455" cy="49597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67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>
          <a:xfrm>
            <a:off x="255290" y="6425647"/>
            <a:ext cx="1231354" cy="326517"/>
          </a:xfrm>
          <a:prstGeom prst="rect">
            <a:avLst/>
          </a:prstGeom>
        </p:spPr>
        <p:txBody>
          <a:bodyPr/>
          <a:lstStyle/>
          <a:p>
            <a:fld id="{6821D5EF-B7CD-4CD9-A087-706C6DF532A5}" type="datetime1">
              <a:rPr lang="en-GB" smtClean="0"/>
              <a:t>05/09/2019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GB" dirty="0" smtClean="0"/>
              <a:t>Page </a:t>
            </a:r>
            <a:fld id="{17EFCE6C-A737-40D6-B933-47B019156AC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425647"/>
            <a:ext cx="9144000" cy="326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 bwMode="gray">
          <a:xfrm>
            <a:off x="7756245" y="6425647"/>
            <a:ext cx="1118523" cy="326517"/>
          </a:xfrm>
          <a:prstGeom prst="rect">
            <a:avLst/>
          </a:prstGeom>
          <a:noFill/>
        </p:spPr>
        <p:txBody>
          <a:bodyPr wrap="none" lIns="0" tIns="157770" rIns="0" bIns="157770" rtlCol="0" anchor="ctr" anchorCtr="0">
            <a:noAutofit/>
          </a:bodyPr>
          <a:lstStyle/>
          <a:p>
            <a:pPr algn="r"/>
            <a:r>
              <a:rPr lang="en-GB" sz="900" b="0" dirty="0" smtClean="0">
                <a:solidFill>
                  <a:schemeClr val="bg1"/>
                </a:solidFill>
              </a:rPr>
              <a:t>© HR Wallingford 2012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gray">
          <a:xfrm>
            <a:off x="255290" y="6425647"/>
            <a:ext cx="1231354" cy="326517"/>
          </a:xfrm>
          <a:prstGeom prst="rect">
            <a:avLst/>
          </a:prstGeom>
        </p:spPr>
        <p:txBody>
          <a:bodyPr/>
          <a:lstStyle/>
          <a:p>
            <a:fld id="{788B8066-E2AB-4F4A-8B0D-6E286407FBD4}" type="datetime1">
              <a:rPr lang="en-GB" smtClean="0"/>
              <a:t>05/09/2019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GB" dirty="0" smtClean="0"/>
              <a:t>Page </a:t>
            </a:r>
            <a:fld id="{17EFCE6C-A737-40D6-B933-47B019156AC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1999" y="433459"/>
            <a:ext cx="1384363" cy="4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84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1167237"/>
            <a:ext cx="9144000" cy="5160419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sz="1200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739571" y="282573"/>
            <a:ext cx="7142434" cy="7836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55294" y="1274749"/>
            <a:ext cx="8619477" cy="49607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Subheading (first level)</a:t>
            </a:r>
          </a:p>
          <a:p>
            <a:pPr lvl="1"/>
            <a:r>
              <a:rPr lang="en-GB" dirty="0" smtClean="0"/>
              <a:t>Flow text - not indented (second level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Main Bullet (third level)</a:t>
            </a:r>
          </a:p>
          <a:p>
            <a:pPr lvl="3"/>
            <a:r>
              <a:rPr lang="en-US" dirty="0" smtClean="0"/>
              <a:t>Sub-Bullet (fourth level)</a:t>
            </a:r>
          </a:p>
          <a:p>
            <a:pPr lvl="4"/>
            <a:r>
              <a:rPr lang="en-US" dirty="0" smtClean="0"/>
              <a:t>Minor Sub-Bullet (fifth level)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2" name="Rectangle 21"/>
          <p:cNvSpPr/>
          <p:nvPr/>
        </p:nvSpPr>
        <p:spPr bwMode="gray">
          <a:xfrm>
            <a:off x="0" y="6425647"/>
            <a:ext cx="9144000" cy="326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575564" y="6425647"/>
            <a:ext cx="5387173" cy="326517"/>
          </a:xfrm>
          <a:prstGeom prst="rect">
            <a:avLst/>
          </a:prstGeom>
        </p:spPr>
        <p:txBody>
          <a:bodyPr vert="horz" lIns="0" tIns="157770" rIns="0" bIns="157770" rtlCol="0"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051654" y="6425647"/>
            <a:ext cx="615677" cy="326517"/>
          </a:xfrm>
          <a:prstGeom prst="rect">
            <a:avLst/>
          </a:prstGeom>
        </p:spPr>
        <p:txBody>
          <a:bodyPr vert="horz" lIns="0" tIns="157770" rIns="0" bIns="157770" rtlCol="0"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Page </a:t>
            </a:r>
            <a:fld id="{17EFCE6C-A737-40D6-B933-47B019156AC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Box 20"/>
          <p:cNvSpPr txBox="1"/>
          <p:nvPr/>
        </p:nvSpPr>
        <p:spPr bwMode="gray">
          <a:xfrm>
            <a:off x="7756245" y="6425647"/>
            <a:ext cx="1118523" cy="326517"/>
          </a:xfrm>
          <a:prstGeom prst="rect">
            <a:avLst/>
          </a:prstGeom>
          <a:noFill/>
        </p:spPr>
        <p:txBody>
          <a:bodyPr wrap="none" lIns="0" tIns="157770" rIns="0" bIns="157770" rtlCol="0" anchor="ctr" anchorCtr="0">
            <a:noAutofit/>
          </a:bodyPr>
          <a:lstStyle/>
          <a:p>
            <a:pPr algn="r"/>
            <a:r>
              <a:rPr lang="en-GB" sz="900" b="0" dirty="0" smtClean="0">
                <a:solidFill>
                  <a:schemeClr val="bg1"/>
                </a:solidFill>
              </a:rPr>
              <a:t>© HR Wallingford 2017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1999" y="433459"/>
            <a:ext cx="1384363" cy="4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1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239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239" rtl="0" eaLnBrk="1" latinLnBrk="0" hangingPunct="1">
        <a:spcBef>
          <a:spcPts val="789"/>
        </a:spcBef>
        <a:buFontTx/>
        <a:buNone/>
        <a:defRPr sz="2300" b="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239" rtl="0" eaLnBrk="1" latinLnBrk="0" hangingPunct="1">
        <a:spcBef>
          <a:spcPts val="526"/>
        </a:spcBef>
        <a:buClr>
          <a:schemeClr val="accent3"/>
        </a:buClr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315540" indent="-315540" algn="l" defTabSz="914239" rtl="0" eaLnBrk="1" latinLnBrk="0" hangingPunct="1">
        <a:spcBef>
          <a:spcPts val="526"/>
        </a:spcBef>
        <a:buClr>
          <a:schemeClr val="accent2"/>
        </a:buClr>
        <a:buSzPct val="80000"/>
        <a:buFont typeface="Wingdings" pitchFamily="2" charset="2"/>
        <a:buChar char="n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631080" indent="-315540" algn="l" defTabSz="914239" rtl="0" eaLnBrk="1" latinLnBrk="0" hangingPunct="1">
        <a:spcBef>
          <a:spcPts val="351"/>
        </a:spcBef>
        <a:buClr>
          <a:schemeClr val="accent2"/>
        </a:buClr>
        <a:buFont typeface="Wingdings 2" pitchFamily="18" charset="2"/>
        <a:buChar char="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46620" indent="-315540" algn="l" defTabSz="914239" rtl="0" eaLnBrk="1" latinLnBrk="0" hangingPunct="1">
        <a:spcBef>
          <a:spcPts val="351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62160" indent="-315540" algn="l" defTabSz="914239" rtl="0" eaLnBrk="1" latinLnBrk="0" hangingPunct="1">
        <a:spcBef>
          <a:spcPts val="351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77700" indent="-315540" algn="l" defTabSz="914239" rtl="0" eaLnBrk="1" latinLnBrk="0" hangingPunct="1">
        <a:spcBef>
          <a:spcPts val="351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240" indent="-315540" algn="l" defTabSz="914239" rtl="0" eaLnBrk="1" latinLnBrk="0" hangingPunct="1">
        <a:spcBef>
          <a:spcPts val="351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08780" indent="-315540" algn="l" defTabSz="914239" rtl="0" eaLnBrk="1" latinLnBrk="0" hangingPunct="1">
        <a:spcBef>
          <a:spcPts val="351"/>
        </a:spcBef>
        <a:buClr>
          <a:schemeClr val="accent2"/>
        </a:buClr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40" y="48461"/>
            <a:ext cx="1603238" cy="129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gray">
          <a:xfrm>
            <a:off x="7168110" y="4395318"/>
            <a:ext cx="1383754" cy="1800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43056" rtl="0" eaLnBrk="1" latinLnBrk="0" hangingPunct="1">
              <a:spcBef>
                <a:spcPts val="900"/>
              </a:spcBef>
              <a:buFontTx/>
              <a:buNone/>
              <a:defRPr sz="2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43056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1043056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Wingdings 2" pitchFamily="18" charset="2"/>
              <a:buChar char="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GB" sz="1200" dirty="0" err="1" smtClean="0"/>
              <a:t>Aedes</a:t>
            </a:r>
            <a:r>
              <a:rPr lang="en-GB" sz="1200" dirty="0" smtClean="0"/>
              <a:t> mosquito</a:t>
            </a:r>
            <a:endParaRPr lang="en-GB" sz="1200" dirty="0"/>
          </a:p>
        </p:txBody>
      </p:sp>
      <p:sp>
        <p:nvSpPr>
          <p:cNvPr id="1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48310" y="4767960"/>
            <a:ext cx="8240114" cy="1342411"/>
          </a:xfrm>
        </p:spPr>
        <p:txBody>
          <a:bodyPr/>
          <a:lstStyle/>
          <a:p>
            <a:pPr algn="ctr"/>
            <a:r>
              <a:rPr lang="en-GB" sz="2000" b="1" dirty="0" smtClean="0"/>
              <a:t>Introducing </a:t>
            </a:r>
            <a:r>
              <a:rPr lang="en-GB" sz="2000" b="1" dirty="0" smtClean="0"/>
              <a:t>an EO-driven Dengue Fever </a:t>
            </a:r>
            <a:r>
              <a:rPr lang="en-GB" sz="2000" b="1" dirty="0"/>
              <a:t>F</a:t>
            </a:r>
            <a:r>
              <a:rPr lang="en-GB" sz="2000" b="1" dirty="0" smtClean="0"/>
              <a:t>orecasting </a:t>
            </a:r>
            <a:r>
              <a:rPr lang="en-GB" sz="2000" b="1" dirty="0"/>
              <a:t>S</a:t>
            </a:r>
            <a:r>
              <a:rPr lang="en-GB" sz="2000" b="1" dirty="0" smtClean="0"/>
              <a:t>ystem for Vietnam</a:t>
            </a:r>
            <a:br>
              <a:rPr lang="en-GB" sz="2000" b="1" dirty="0" smtClean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1400" b="1" dirty="0" smtClean="0"/>
              <a:t>Barbara Hofmann, Felipe Colon, Alison Hopkin &amp; the D-MOSS Team</a:t>
            </a:r>
            <a:br>
              <a:rPr lang="en-GB" sz="1400" b="1" dirty="0" smtClean="0"/>
            </a:br>
            <a:r>
              <a:rPr lang="en-GB" sz="1400" b="1" dirty="0" smtClean="0"/>
              <a:t>b.hofmann@hrwallingford.com</a:t>
            </a:r>
            <a:endParaRPr lang="en-GB" sz="1400" dirty="0" smtClean="0"/>
          </a:p>
        </p:txBody>
      </p:sp>
      <p:sp>
        <p:nvSpPr>
          <p:cNvPr id="19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31676" y="6237312"/>
            <a:ext cx="8640960" cy="504056"/>
          </a:xfrm>
        </p:spPr>
        <p:txBody>
          <a:bodyPr/>
          <a:lstStyle/>
          <a:p>
            <a:r>
              <a:rPr lang="en-GB" dirty="0" smtClean="0"/>
              <a:t>NCEO 2019</a:t>
            </a:r>
            <a:br>
              <a:rPr lang="en-GB" dirty="0" smtClean="0"/>
            </a:br>
            <a:r>
              <a:rPr lang="en-GB" dirty="0" smtClean="0"/>
              <a:t>Nottingham 02-05.09.2019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r="339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717032"/>
            <a:ext cx="57511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/>
              <a:t>Dengue forecasting </a:t>
            </a:r>
            <a:r>
              <a:rPr lang="en-GB" sz="2000" dirty="0" smtClean="0"/>
              <a:t>Model </a:t>
            </a:r>
            <a:r>
              <a:rPr lang="en-GB" sz="2000" dirty="0"/>
              <a:t>Satellite-based System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Preliminary results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Operational since July 2019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Automatic AWS based system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Shape but not </a:t>
            </a:r>
            <a:r>
              <a:rPr lang="en-GB" dirty="0" smtClean="0"/>
              <a:t>always magnitude</a:t>
            </a:r>
            <a:endParaRPr lang="en-GB" dirty="0" smtClean="0"/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Regional </a:t>
            </a:r>
            <a:r>
              <a:rPr lang="en-GB" dirty="0" smtClean="0"/>
              <a:t>discrepancies</a:t>
            </a:r>
            <a:endParaRPr lang="en-GB" dirty="0" smtClean="0"/>
          </a:p>
          <a:p>
            <a:pPr marL="658440" lvl="2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Next steps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Glosea5 bias correction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Skill assessment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Dengue model improvements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Website updates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Test influence of different data </a:t>
            </a:r>
            <a:r>
              <a:rPr lang="en-GB" dirty="0" smtClean="0"/>
              <a:t>sets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Expansion to SE Asia</a:t>
            </a:r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68344" y="6525344"/>
            <a:ext cx="1205428" cy="14401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 smtClean="0"/>
          </a:p>
        </p:txBody>
      </p:sp>
      <p:pic>
        <p:nvPicPr>
          <p:cNvPr id="6" name="Picture 2" descr="C:\Users\hls\Desktop\iStock-137220587 paddy 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20" y="1378291"/>
            <a:ext cx="3565254" cy="4753672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523695"/>
            <a:ext cx="9144000" cy="44001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5" tIns="40067" rIns="80135" bIns="40067"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team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09784" y="3949429"/>
            <a:ext cx="1878641" cy="6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96" y="1678986"/>
            <a:ext cx="1847850" cy="97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18" y="4706874"/>
            <a:ext cx="1022290" cy="108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24" y="4905245"/>
            <a:ext cx="1833572" cy="8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05" y="1680529"/>
            <a:ext cx="971133" cy="10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5" y="3008359"/>
            <a:ext cx="1268932" cy="12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http://nihe.org.vn/farm/nihe/2015/06/26/logo05png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92"/>
          <a:stretch/>
        </p:blipFill>
        <p:spPr bwMode="auto">
          <a:xfrm>
            <a:off x="895736" y="4508331"/>
            <a:ext cx="1169916" cy="14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pasteurhcm.gov.vn/images/log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17"/>
          <a:stretch/>
        </p:blipFill>
        <p:spPr bwMode="auto">
          <a:xfrm>
            <a:off x="4359044" y="4667195"/>
            <a:ext cx="1301144" cy="11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34" y="1679665"/>
            <a:ext cx="861249" cy="913507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79" y="2893670"/>
            <a:ext cx="1836503" cy="15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4" t="8154" r="20409" b="6862"/>
          <a:stretch/>
        </p:blipFill>
        <p:spPr>
          <a:xfrm>
            <a:off x="5420836" y="1642594"/>
            <a:ext cx="860447" cy="1864039"/>
          </a:xfrm>
          <a:prstGeom prst="rect">
            <a:avLst/>
          </a:prstGeom>
        </p:spPr>
      </p:pic>
      <p:pic>
        <p:nvPicPr>
          <p:cNvPr id="20" name="Picture 2" descr="\\hrw-uk.local\projects\live\mas1261$\1_project_management\06-marketing\logos\MOH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53" y="2826160"/>
            <a:ext cx="1380886" cy="92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668344" y="6525344"/>
            <a:ext cx="1205428" cy="14401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6351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help with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2"/>
                </a:solidFill>
              </a:rPr>
              <a:t>Budget </a:t>
            </a:r>
            <a:r>
              <a:rPr lang="en-GB" sz="2200" dirty="0">
                <a:solidFill>
                  <a:schemeClr val="accent2"/>
                </a:solidFill>
              </a:rPr>
              <a:t>Setting (long </a:t>
            </a:r>
            <a:r>
              <a:rPr lang="en-GB" sz="2200" dirty="0" smtClean="0">
                <a:solidFill>
                  <a:schemeClr val="accent2"/>
                </a:solidFill>
              </a:rPr>
              <a:t>term)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2"/>
                </a:solidFill>
              </a:rPr>
              <a:t>Budget Distribution (medium term)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2"/>
                </a:solidFill>
              </a:rPr>
              <a:t>Community </a:t>
            </a:r>
            <a:r>
              <a:rPr lang="en-GB" sz="2200" dirty="0">
                <a:solidFill>
                  <a:schemeClr val="accent2"/>
                </a:solidFill>
              </a:rPr>
              <a:t>Action (medium </a:t>
            </a:r>
            <a:r>
              <a:rPr lang="en-GB" sz="2200" dirty="0" smtClean="0">
                <a:solidFill>
                  <a:schemeClr val="accent2"/>
                </a:solidFill>
              </a:rPr>
              <a:t>term)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2"/>
                </a:solidFill>
              </a:rPr>
              <a:t>Immediate </a:t>
            </a:r>
            <a:r>
              <a:rPr lang="en-GB" sz="2200" dirty="0">
                <a:solidFill>
                  <a:schemeClr val="accent2"/>
                </a:solidFill>
              </a:rPr>
              <a:t>Response (short </a:t>
            </a:r>
            <a:r>
              <a:rPr lang="en-GB" sz="2200" dirty="0" smtClean="0">
                <a:solidFill>
                  <a:schemeClr val="accent2"/>
                </a:solidFill>
              </a:rPr>
              <a:t>term)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Site </a:t>
            </a:r>
            <a:r>
              <a:rPr lang="en-GB" sz="1600" dirty="0"/>
              <a:t>Specific </a:t>
            </a:r>
            <a:r>
              <a:rPr lang="en-GB" sz="1600" dirty="0" smtClean="0"/>
              <a:t>Spraying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Inspection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Area Spraying</a:t>
            </a:r>
          </a:p>
          <a:p>
            <a:pPr marL="973980" lvl="3" indent="-34290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Planning and policy changes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5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 smtClean="0"/>
              <a:t>The Impact of Dengue Fever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00" y="1042011"/>
            <a:ext cx="4724094" cy="530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32248" y="6200878"/>
            <a:ext cx="4572000" cy="265597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en-GB" sz="1200" i="1" dirty="0"/>
              <a:t>Source:	Booth, 2016; Shepard et al, 2016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4632"/>
            <a:ext cx="9171302" cy="33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68344" y="6525344"/>
            <a:ext cx="1205428" cy="14401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90008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955249" y="1272960"/>
            <a:ext cx="2918523" cy="497611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5" tIns="40067" rIns="80135" bIns="40067"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Dengue and climate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89" y="1274749"/>
            <a:ext cx="5499930" cy="49607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Temperature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Influences </a:t>
            </a:r>
            <a:r>
              <a:rPr lang="en-GB" dirty="0"/>
              <a:t>development times of the mosquito and the virus, </a:t>
            </a:r>
            <a:endParaRPr lang="en-GB" dirty="0" smtClean="0"/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GB" dirty="0" smtClean="0"/>
              <a:t>osquito </a:t>
            </a:r>
            <a:r>
              <a:rPr lang="en-GB" dirty="0"/>
              <a:t>survival and </a:t>
            </a:r>
            <a:endParaRPr lang="en-GB" dirty="0" smtClean="0"/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dult size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gg-laying </a:t>
            </a:r>
            <a:r>
              <a:rPr lang="en-GB" dirty="0"/>
              <a:t>(oviposition)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Precipitation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Create/destroy breeding sites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Humidity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Mosquito survival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Wind speed</a:t>
            </a:r>
          </a:p>
          <a:p>
            <a:pPr marL="65844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Movement of mosquito across space</a:t>
            </a:r>
            <a:endParaRPr lang="en-GB" dirty="0"/>
          </a:p>
          <a:p>
            <a:pPr marL="0" lvl="2" indent="0">
              <a:buNone/>
            </a:pPr>
            <a:endParaRPr lang="en-GB" dirty="0" smtClean="0"/>
          </a:p>
          <a:p>
            <a:pPr lvl="2"/>
            <a:endParaRPr lang="en-GB" dirty="0" smtClean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9D7DE58-AEE0-674F-A817-7C7C2A5214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-7" r="67374" b="70205"/>
          <a:stretch/>
        </p:blipFill>
        <p:spPr>
          <a:xfrm>
            <a:off x="6362134" y="1367143"/>
            <a:ext cx="2031734" cy="2057056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xmlns="" id="{A548DFAD-CE99-C04A-AFC3-25F1A6E37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5" t="-18" r="896" b="70571"/>
          <a:stretch/>
        </p:blipFill>
        <p:spPr>
          <a:xfrm>
            <a:off x="6362138" y="3747371"/>
            <a:ext cx="2031735" cy="2089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409953-FE34-E14B-BDD0-2A0A4474C85B}"/>
              </a:ext>
            </a:extLst>
          </p:cNvPr>
          <p:cNvSpPr txBox="1"/>
          <p:nvPr/>
        </p:nvSpPr>
        <p:spPr>
          <a:xfrm>
            <a:off x="6702372" y="3387305"/>
            <a:ext cx="1226997" cy="311749"/>
          </a:xfrm>
          <a:prstGeom prst="rect">
            <a:avLst/>
          </a:prstGeom>
          <a:noFill/>
        </p:spPr>
        <p:txBody>
          <a:bodyPr wrap="square" lIns="80135" tIns="40067" rIns="80135" bIns="40067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Rainfall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F3D3273-ED74-4E45-B49E-F0F73BC7891C}"/>
              </a:ext>
            </a:extLst>
          </p:cNvPr>
          <p:cNvSpPr txBox="1"/>
          <p:nvPr/>
        </p:nvSpPr>
        <p:spPr>
          <a:xfrm>
            <a:off x="6712394" y="5783922"/>
            <a:ext cx="1373357" cy="311749"/>
          </a:xfrm>
          <a:prstGeom prst="rect">
            <a:avLst/>
          </a:prstGeom>
          <a:noFill/>
        </p:spPr>
        <p:txBody>
          <a:bodyPr wrap="square" lIns="80135" tIns="40067" rIns="80135" bIns="40067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6764C2-D28A-ED48-9C3F-436946D705E0}"/>
              </a:ext>
            </a:extLst>
          </p:cNvPr>
          <p:cNvSpPr txBox="1"/>
          <p:nvPr/>
        </p:nvSpPr>
        <p:spPr>
          <a:xfrm rot="16200000">
            <a:off x="5544410" y="2425468"/>
            <a:ext cx="1301447" cy="311749"/>
          </a:xfrm>
          <a:prstGeom prst="rect">
            <a:avLst/>
          </a:prstGeom>
          <a:noFill/>
        </p:spPr>
        <p:txBody>
          <a:bodyPr wrap="square" lIns="80135" tIns="40067" rIns="80135" bIns="40067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Dengue risk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E60023-BB22-D140-BF09-FF5111ACD6FA}"/>
              </a:ext>
            </a:extLst>
          </p:cNvPr>
          <p:cNvSpPr txBox="1"/>
          <p:nvPr/>
        </p:nvSpPr>
        <p:spPr>
          <a:xfrm rot="16200000">
            <a:off x="5566460" y="4783808"/>
            <a:ext cx="1301447" cy="311749"/>
          </a:xfrm>
          <a:prstGeom prst="rect">
            <a:avLst/>
          </a:prstGeom>
          <a:noFill/>
        </p:spPr>
        <p:txBody>
          <a:bodyPr wrap="square" lIns="80135" tIns="40067" rIns="80135" bIns="40067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Dengue risk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68344" y="6525344"/>
            <a:ext cx="1205428" cy="14401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8619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human factor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2" y="2785691"/>
            <a:ext cx="2220136" cy="3532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44" y="3421650"/>
            <a:ext cx="4095941" cy="28963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70" y="1388688"/>
            <a:ext cx="3491315" cy="246877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2" y="1388688"/>
            <a:ext cx="3491316" cy="24687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68344" y="6525344"/>
            <a:ext cx="1205428" cy="14401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1556792"/>
            <a:ext cx="2304256" cy="3770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300" dirty="0" err="1" smtClean="0">
                <a:solidFill>
                  <a:schemeClr val="accent2"/>
                </a:solidFill>
              </a:rPr>
              <a:t>Proxi</a:t>
            </a:r>
            <a:r>
              <a:rPr lang="en-GB" sz="2300" dirty="0" smtClean="0">
                <a:solidFill>
                  <a:schemeClr val="accent2"/>
                </a:solidFill>
              </a:rPr>
              <a:t> data sets</a:t>
            </a:r>
          </a:p>
          <a:p>
            <a:endParaRPr lang="en-GB" sz="23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err="1" smtClean="0">
                <a:solidFill>
                  <a:schemeClr val="tx1"/>
                </a:solidFill>
              </a:rPr>
              <a:t>Landcover</a:t>
            </a:r>
            <a:endParaRPr lang="en-GB" sz="1900" dirty="0" smtClean="0">
              <a:solidFill>
                <a:schemeClr val="tx1"/>
              </a:solidFill>
            </a:endParaRPr>
          </a:p>
          <a:p>
            <a:pPr marL="799939" lvl="1" indent="-342900">
              <a:buFont typeface="Arial" panose="020B0604020202020204" pitchFamily="34" charset="0"/>
              <a:buChar char="•"/>
            </a:pPr>
            <a:r>
              <a:rPr lang="en-GB" sz="1900" dirty="0" smtClean="0"/>
              <a:t>Urban</a:t>
            </a:r>
          </a:p>
          <a:p>
            <a:pPr marL="799939" lvl="1" indent="-342900">
              <a:buFont typeface="Arial" panose="020B0604020202020204" pitchFamily="34" charset="0"/>
              <a:buChar char="•"/>
            </a:pPr>
            <a:r>
              <a:rPr lang="en-GB" sz="1900" dirty="0" err="1" smtClean="0">
                <a:solidFill>
                  <a:schemeClr val="tx1"/>
                </a:solidFill>
              </a:rPr>
              <a:t>Periurban</a:t>
            </a:r>
            <a:endParaRPr lang="en-GB" sz="1900" dirty="0" smtClean="0">
              <a:solidFill>
                <a:schemeClr val="tx1"/>
              </a:solidFill>
            </a:endParaRPr>
          </a:p>
          <a:p>
            <a:pPr marL="799939" lvl="1" indent="-342900">
              <a:buFont typeface="Arial" panose="020B0604020202020204" pitchFamily="34" charset="0"/>
              <a:buChar char="•"/>
            </a:pPr>
            <a:r>
              <a:rPr lang="en-GB" sz="1900" dirty="0" smtClean="0"/>
              <a:t>Rural</a:t>
            </a:r>
          </a:p>
          <a:p>
            <a:pPr lvl="1"/>
            <a:endParaRPr lang="en-GB" sz="19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/>
              <a:t>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/>
          </a:p>
          <a:p>
            <a:r>
              <a:rPr lang="en-GB" sz="2300" dirty="0" smtClean="0">
                <a:solidFill>
                  <a:schemeClr val="accent2"/>
                </a:solidFill>
              </a:rPr>
              <a:t>Existing dengue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7" y="1528555"/>
            <a:ext cx="8620012" cy="4453144"/>
          </a:xfrm>
        </p:spPr>
      </p:pic>
      <p:sp>
        <p:nvSpPr>
          <p:cNvPr id="9" name="Rectangle 8"/>
          <p:cNvSpPr/>
          <p:nvPr/>
        </p:nvSpPr>
        <p:spPr>
          <a:xfrm>
            <a:off x="7668344" y="6525344"/>
            <a:ext cx="1205428" cy="14401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82" y="291861"/>
            <a:ext cx="1975398" cy="7481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7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2"/>
            <a:ext cx="9144000" cy="49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68344" y="6525344"/>
            <a:ext cx="1205428" cy="14401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2564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597"/>
            <a:ext cx="9144000" cy="501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68344" y="6525344"/>
            <a:ext cx="1205428" cy="14401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9567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" y="1268760"/>
            <a:ext cx="9102317" cy="479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68344" y="6525344"/>
            <a:ext cx="1205428" cy="14401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688804" y="5312570"/>
            <a:ext cx="0" cy="48815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37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r="-7113"/>
          <a:stretch/>
        </p:blipFill>
        <p:spPr>
          <a:xfrm>
            <a:off x="0" y="1309429"/>
            <a:ext cx="8618537" cy="4891603"/>
          </a:xfrm>
        </p:spPr>
      </p:pic>
      <p:sp>
        <p:nvSpPr>
          <p:cNvPr id="5" name="Rectangle 4"/>
          <p:cNvSpPr/>
          <p:nvPr/>
        </p:nvSpPr>
        <p:spPr>
          <a:xfrm>
            <a:off x="7668344" y="6525344"/>
            <a:ext cx="1205428" cy="14401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991738" y="1340768"/>
            <a:ext cx="2641611" cy="936104"/>
            <a:chOff x="1859906" y="1340768"/>
            <a:chExt cx="2641611" cy="93610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195736" y="1628800"/>
              <a:ext cx="0" cy="648072"/>
            </a:xfrm>
            <a:prstGeom prst="straightConnector1">
              <a:avLst/>
            </a:prstGeom>
            <a:ln w="63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607321" y="1628800"/>
              <a:ext cx="0" cy="648072"/>
            </a:xfrm>
            <a:prstGeom prst="straightConnector1">
              <a:avLst/>
            </a:prstGeom>
            <a:ln w="63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59906" y="1340768"/>
              <a:ext cx="60272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dirty="0" smtClean="0">
                  <a:solidFill>
                    <a:schemeClr val="tx1"/>
                  </a:solidFill>
                </a:rPr>
                <a:t>Hanoi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0274" y="1340768"/>
              <a:ext cx="173124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dirty="0" err="1"/>
                <a:t>Ho</a:t>
              </a:r>
              <a:r>
                <a:rPr lang="en-GB" dirty="0"/>
                <a:t> Chi Minh City</a:t>
              </a:r>
              <a:endParaRPr lang="en-GB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r="2008"/>
          <a:stretch/>
        </p:blipFill>
        <p:spPr bwMode="auto">
          <a:xfrm>
            <a:off x="7230875" y="1335251"/>
            <a:ext cx="1949637" cy="38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02106" y="3861048"/>
            <a:ext cx="509654" cy="1944216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 smtClean="0"/>
          </a:p>
        </p:txBody>
      </p:sp>
      <p:sp>
        <p:nvSpPr>
          <p:cNvPr id="13" name="TextBox 12"/>
          <p:cNvSpPr txBox="1"/>
          <p:nvPr/>
        </p:nvSpPr>
        <p:spPr>
          <a:xfrm>
            <a:off x="467544" y="5785519"/>
            <a:ext cx="30243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N                                      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3282225"/>
            <a:ext cx="153888" cy="950880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Dengue Cases</a:t>
            </a:r>
            <a:endParaRPr lang="en-GB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HR Wallingford theme">
  <a:themeElements>
    <a:clrScheme name="HR Wallingford">
      <a:dk1>
        <a:srgbClr val="3C3C3B"/>
      </a:dk1>
      <a:lt1>
        <a:sysClr val="window" lastClr="FFFFFF"/>
      </a:lt1>
      <a:dk2>
        <a:srgbClr val="9D9D9C"/>
      </a:dk2>
      <a:lt2>
        <a:srgbClr val="EDEDED"/>
      </a:lt2>
      <a:accent1>
        <a:srgbClr val="5E9CAE"/>
      </a:accent1>
      <a:accent2>
        <a:srgbClr val="005172"/>
      </a:accent2>
      <a:accent3>
        <a:srgbClr val="156570"/>
      </a:accent3>
      <a:accent4>
        <a:srgbClr val="879637"/>
      </a:accent4>
      <a:accent5>
        <a:srgbClr val="D47620"/>
      </a:accent5>
      <a:accent6>
        <a:srgbClr val="983222"/>
      </a:accent6>
      <a:hlink>
        <a:srgbClr val="857363"/>
      </a:hlink>
      <a:folHlink>
        <a:srgbClr val="D2B95D"/>
      </a:folHlink>
    </a:clrScheme>
    <a:fontScheme name="HR Wallingfo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bg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 Wallingford theme</Template>
  <TotalTime>12971</TotalTime>
  <Words>183</Words>
  <Application>Microsoft Office PowerPoint</Application>
  <PresentationFormat>On-screen Show (4:3)</PresentationFormat>
  <Paragraphs>66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HR Wallingford theme</vt:lpstr>
      <vt:lpstr>Introducing an EO-driven Dengue Fever Forecasting System for Vietnam  Barbara Hofmann, Felipe Colon, Alison Hopkin &amp; the D-MOSS Team b.hofmann@hrwallingford.com</vt:lpstr>
      <vt:lpstr>The Impact of Dengue Fever</vt:lpstr>
      <vt:lpstr>Dengue and climate</vt:lpstr>
      <vt:lpstr>The human factor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Project team</vt:lpstr>
      <vt:lpstr>To help with</vt:lpstr>
    </vt:vector>
  </TitlesOfParts>
  <Company>HR Wallingford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HR Wallingford</dc:title>
  <dc:creator>Jackie Harrop</dc:creator>
  <cp:lastModifiedBy>Barbara Hofmann</cp:lastModifiedBy>
  <cp:revision>241</cp:revision>
  <dcterms:created xsi:type="dcterms:W3CDTF">2013-02-22T15:05:43Z</dcterms:created>
  <dcterms:modified xsi:type="dcterms:W3CDTF">2019-09-05T08:29:45Z</dcterms:modified>
</cp:coreProperties>
</file>